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73" r:id="rId3"/>
    <p:sldId id="264" r:id="rId4"/>
    <p:sldId id="267" r:id="rId5"/>
    <p:sldId id="268" r:id="rId6"/>
    <p:sldId id="265" r:id="rId7"/>
    <p:sldId id="269" r:id="rId8"/>
    <p:sldId id="266" r:id="rId9"/>
    <p:sldId id="271" r:id="rId10"/>
    <p:sldId id="258" r:id="rId11"/>
    <p:sldId id="270" r:id="rId12"/>
    <p:sldId id="274" r:id="rId13"/>
    <p:sldId id="259" r:id="rId14"/>
    <p:sldId id="260" r:id="rId15"/>
    <p:sldId id="261" r:id="rId16"/>
    <p:sldId id="262" r:id="rId17"/>
    <p:sldId id="263" r:id="rId18"/>
    <p:sldId id="272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30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5D8FC6-5280-4626-9146-59C59CDE4213}" type="datetimeFigureOut">
              <a:rPr lang="en-US" smtClean="0"/>
              <a:t>10/20/2022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0BE41F-A5F9-4CE3-85C5-9DE61045A1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9242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9FE9B6-0B99-3A17-BED1-9F71C1CAFF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4788C5-1664-F000-60C8-9776E00D40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C2B231-8CA5-7169-1382-155848DC34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6BE7E-B94F-425E-9218-8DBB04D8950D}" type="datetime1">
              <a:rPr lang="en-US" smtClean="0"/>
              <a:t>10/20/2022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5C85FC-F99E-4336-0751-C920B37D12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 not share this slide anyone without Permission | only for PSZ DUET admission Online batch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3BDBA5-BE38-FB74-81B9-B73DDA46D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36AD7-2D77-48DE-8D9D-DA69FA0C15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4855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0247D-0D15-98CA-BDF4-C8B2818D1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FC2090-7662-97B7-0664-010A980BD5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2849D2-6E1D-EA2D-B7F8-E27B03ACAE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400182-B25F-46FC-BE42-71A48C1297CE}" type="datetime1">
              <a:rPr lang="en-US" smtClean="0"/>
              <a:t>10/20/2022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C427C6-4BBA-7477-F4F1-49DBBE1657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 not share this slide anyone without Permission | only for PSZ DUET admission Online batch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2016B7-FE98-E887-EE0E-3F0F58100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36AD7-2D77-48DE-8D9D-DA69FA0C15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9105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95AB028-3961-9877-7ADA-FE74E152342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569EAD-E01F-7DC0-5288-C9AC5AA29D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1FB571-816D-AE1E-2E5D-CF88EBF062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F3FFAA-99E4-4373-80C9-B23A6F702ED5}" type="datetime1">
              <a:rPr lang="en-US" smtClean="0"/>
              <a:t>10/20/2022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D0F23B-E6A7-79F8-6CF4-CE5089938E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 not share this slide anyone without Permission | only for PSZ DUET admission Online batch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ABAE1B-0346-E888-E240-33F1407D58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36AD7-2D77-48DE-8D9D-DA69FA0C15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024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41927-5AFB-76EC-41B7-7B2EFE6CB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472406-1213-F777-5955-1BB54F233E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A292DF-768A-679C-017B-ED675D4E86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50E1D-6FA8-4DC1-A57A-28300FE8A200}" type="datetime1">
              <a:rPr lang="en-US" smtClean="0"/>
              <a:t>10/20/2022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8E54E4-4FDB-1D1D-F9F3-BFD871982F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 not share this slide anyone without Permission | only for PSZ DUET admission Online batch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21E250-6969-2193-584A-3D9441A8C1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36AD7-2D77-48DE-8D9D-DA69FA0C15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5937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A8CF68-BEBD-E2AF-5DA2-22B7372BE1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9ADF6D-AEB7-5DEA-9A56-CE22A827F2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A12EF4-E804-56BF-B6A9-42231FF329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11865-56F7-4F72-8ACA-978E66BE68EB}" type="datetime1">
              <a:rPr lang="en-US" smtClean="0"/>
              <a:t>10/20/2022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BD778F-D9F1-B4F0-CA23-7603F137E3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 not share this slide anyone without Permission | only for PSZ DUET admission Online batch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5CC27C-D713-6282-B3AE-844D7FB774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36AD7-2D77-48DE-8D9D-DA69FA0C15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7011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73FCD5-DA4B-CD21-4740-17CBFA6F29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0B3660-DF01-09B0-C669-8C6C76B95D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96525A-964B-8958-A0AF-A98065B68B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5437FD-27D1-BB2D-EF7A-2CD98B9614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FB701-CBA6-45B8-8EA9-2E2E1B60E963}" type="datetime1">
              <a:rPr lang="en-US" smtClean="0"/>
              <a:t>10/20/2022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278256-6470-F101-18A1-2698AE581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 not share this slide anyone without Permission | only for PSZ DUET admission Online batch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D3DC70-EA34-F8B6-6FF6-2C4739B348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36AD7-2D77-48DE-8D9D-DA69FA0C15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1694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C71FA6-6F2C-CC01-35D9-AF1249C17B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ABF107-6A9E-1B02-3048-D573F5D1AC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FFA1D0-B071-A2ED-1B3D-FCBF2D969E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2819B6B-8AA2-B099-3407-F87299ADFE0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C33DA51-2F31-8B14-7882-D048FC18859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40FBD1C-D9AA-C971-BA6E-67DBF78623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2D23C4-DE09-4FBE-8FC0-65CE7A7C3921}" type="datetime1">
              <a:rPr lang="en-US" smtClean="0"/>
              <a:t>10/20/2022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F2FAE36-546C-E594-BDA7-90A81AD186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 not share this slide anyone without Permission | only for PSZ DUET admission Online batch 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F2AAD18-A582-BA5A-E4B5-421F8E55B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36AD7-2D77-48DE-8D9D-DA69FA0C15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2829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548E5-06CA-64AF-6C21-1E2CBE0CA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43AB8EF-9275-37E9-226A-A65EBE3D00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F94A4-3E39-4E67-B057-CEA91C2E0EE3}" type="datetime1">
              <a:rPr lang="en-US" smtClean="0"/>
              <a:t>10/20/2022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0EC4B7-755F-7B73-1F3A-ABBC6602B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 not share this slide anyone without Permission | only for PSZ DUET admission Online batch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6F8BAE-71D7-14F7-9378-710322A57B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36AD7-2D77-48DE-8D9D-DA69FA0C15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1061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E00E314-5EBB-3F49-0E7C-B0302E8A70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1DDC7-20FF-42A9-8454-4C922A5F4FFB}" type="datetime1">
              <a:rPr lang="en-US" smtClean="0"/>
              <a:t>10/20/2022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E7ECEF-81F8-C07F-BDE1-1538589C0D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 not share this slide anyone without Permission | only for PSZ DUET admission Online batch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4E6914-4886-09D9-13A7-A8C651705B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36AD7-2D77-48DE-8D9D-DA69FA0C15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2025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5C0FA8-29B3-E0BD-FB66-E3AE97041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685E3B-2C58-AE94-F1E4-B51EB99562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DA3769-8A1D-878C-DA49-1E666A38D5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6FFF60-BAEC-28F0-776D-95A5CB23CB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9BB91-4450-448E-B74B-3D8E7AA151E1}" type="datetime1">
              <a:rPr lang="en-US" smtClean="0"/>
              <a:t>10/20/2022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DE3EA5-04D5-F8FD-312D-1F9CEAC8A0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 not share this slide anyone without Permission | only for PSZ DUET admission Online batch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B585C4-714D-C389-3007-F1CFD9D325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36AD7-2D77-48DE-8D9D-DA69FA0C15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841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9643C2-5535-1C26-E042-0AA85496E4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987C5DE-AAC0-5796-E155-46A44911F04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5D178B-CCAC-A0BC-E06B-1DF8B5CF72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5F4883-E713-B8CD-3D10-BD5CF855FB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A97338-4A0C-4E5B-8AE2-45F7E46E0A08}" type="datetime1">
              <a:rPr lang="en-US" smtClean="0"/>
              <a:t>10/20/2022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34A242-AECD-0909-9019-4FD9052C28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 not share this slide anyone without Permission | only for PSZ DUET admission Online batch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FEFAC6-E050-7DD5-96F9-BA755255F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36AD7-2D77-48DE-8D9D-DA69FA0C15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243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F140114-F477-10B6-17A3-F3957AFD7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A5DEB5-7854-D3B3-6DBE-8EC74B5439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2DA045-3237-35FE-E21B-01F416EC78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BCC2E0-377C-4700-8EE9-B069EAEA3D40}" type="datetime1">
              <a:rPr lang="en-US" smtClean="0"/>
              <a:t>10/20/2022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9B9C67-FAC8-DD1C-F799-4F10DA63B8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Do not share this slide anyone without Permission | only for PSZ DUET admission Online batch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DFF195-7D98-7486-5247-690FF630BD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E36AD7-2D77-48DE-8D9D-DA69FA0C15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8234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web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web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webp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86726">
              <a:srgbClr val="7DAFDE"/>
            </a:gs>
            <a:gs pos="50470">
              <a:srgbClr val="D8E7F5"/>
            </a:gs>
            <a:gs pos="0">
              <a:srgbClr val="7030A0"/>
            </a:gs>
            <a:gs pos="35000">
              <a:schemeClr val="accent5">
                <a:lumMod val="0"/>
                <a:lumOff val="100000"/>
              </a:schemeClr>
            </a:gs>
            <a:gs pos="100000">
              <a:schemeClr val="accent5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Diagonal Corners Snipped 4">
            <a:extLst>
              <a:ext uri="{FF2B5EF4-FFF2-40B4-BE49-F238E27FC236}">
                <a16:creationId xmlns:a16="http://schemas.microsoft.com/office/drawing/2014/main" id="{6F6CF43A-DE57-4476-2D09-22DE3BB889A2}"/>
              </a:ext>
            </a:extLst>
          </p:cNvPr>
          <p:cNvSpPr/>
          <p:nvPr/>
        </p:nvSpPr>
        <p:spPr>
          <a:xfrm>
            <a:off x="3591339" y="735496"/>
            <a:ext cx="4757531" cy="1305339"/>
          </a:xfrm>
          <a:prstGeom prst="snip2Diag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croll: Horizontal 3">
            <a:extLst>
              <a:ext uri="{FF2B5EF4-FFF2-40B4-BE49-F238E27FC236}">
                <a16:creationId xmlns:a16="http://schemas.microsoft.com/office/drawing/2014/main" id="{34DC5AA4-38A5-4C2F-ECE3-44ACB98A68CB}"/>
              </a:ext>
            </a:extLst>
          </p:cNvPr>
          <p:cNvSpPr/>
          <p:nvPr/>
        </p:nvSpPr>
        <p:spPr>
          <a:xfrm>
            <a:off x="3896139" y="4200939"/>
            <a:ext cx="4452731" cy="781878"/>
          </a:xfrm>
          <a:prstGeom prst="horizontalScrol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2FEC9C-A36A-8207-3585-F2E6D26CDA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584173"/>
            <a:ext cx="9144000" cy="1088887"/>
          </a:xfrm>
        </p:spPr>
        <p:txBody>
          <a:bodyPr>
            <a:normAutofit fontScale="90000"/>
          </a:bodyPr>
          <a:lstStyle/>
          <a:p>
            <a:r>
              <a:rPr lang="en-US" u="sng" dirty="0" err="1">
                <a:solidFill>
                  <a:srgbClr val="FFFF00"/>
                </a:solidFill>
              </a:rPr>
              <a:t>তাপ</a:t>
            </a:r>
            <a:r>
              <a:rPr lang="en-US" u="sng" dirty="0">
                <a:solidFill>
                  <a:srgbClr val="FFFF00"/>
                </a:solidFill>
              </a:rPr>
              <a:t> </a:t>
            </a:r>
            <a:r>
              <a:rPr lang="en-US" u="sng" dirty="0" err="1">
                <a:solidFill>
                  <a:srgbClr val="FFFF00"/>
                </a:solidFill>
              </a:rPr>
              <a:t>বিকিরণ</a:t>
            </a:r>
            <a:br>
              <a:rPr lang="en-US" u="sng" dirty="0"/>
            </a:br>
            <a:br>
              <a:rPr lang="en-US" u="sng" dirty="0"/>
            </a:br>
            <a:r>
              <a:rPr lang="en-US" sz="3100" dirty="0" err="1"/>
              <a:t>হিট</a:t>
            </a:r>
            <a:r>
              <a:rPr lang="en-US" sz="3100" dirty="0"/>
              <a:t> + </a:t>
            </a:r>
            <a:r>
              <a:rPr lang="en-US" sz="3100" dirty="0" err="1"/>
              <a:t>সাউন্ড</a:t>
            </a:r>
            <a:r>
              <a:rPr lang="en-US" sz="3100" dirty="0"/>
              <a:t> </a:t>
            </a:r>
            <a:r>
              <a:rPr lang="en-US" sz="3100" dirty="0" err="1"/>
              <a:t>ক্লাসের</a:t>
            </a:r>
            <a:r>
              <a:rPr lang="en-US" sz="3100" dirty="0"/>
              <a:t>  </a:t>
            </a:r>
            <a:r>
              <a:rPr lang="en-US" sz="3100" dirty="0" err="1"/>
              <a:t>ধারাবাহিক</a:t>
            </a:r>
            <a:r>
              <a:rPr lang="en-US" sz="3100" dirty="0"/>
              <a:t>  </a:t>
            </a:r>
            <a:r>
              <a:rPr lang="en-US" sz="3100" dirty="0" err="1">
                <a:solidFill>
                  <a:srgbClr val="FF0000"/>
                </a:solidFill>
              </a:rPr>
              <a:t>পর্ব</a:t>
            </a:r>
            <a:r>
              <a:rPr lang="en-US" sz="3100" dirty="0">
                <a:solidFill>
                  <a:srgbClr val="FF0000"/>
                </a:solidFill>
              </a:rPr>
              <a:t> – ০২ </a:t>
            </a:r>
            <a:br>
              <a:rPr lang="en-US" sz="3100" dirty="0">
                <a:solidFill>
                  <a:srgbClr val="FF0000"/>
                </a:solidFill>
              </a:rPr>
            </a:br>
            <a:r>
              <a:rPr lang="en-US" u="sng" dirty="0"/>
              <a:t>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57FB7C-F8AA-6133-4E01-243D1B6676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180522"/>
            <a:ext cx="9144000" cy="2941982"/>
          </a:xfrm>
          <a:ln>
            <a:solidFill>
              <a:srgbClr val="002060"/>
            </a:solidFill>
          </a:ln>
        </p:spPr>
        <p:txBody>
          <a:bodyPr>
            <a:normAutofit/>
          </a:bodyPr>
          <a:lstStyle/>
          <a:p>
            <a:endParaRPr lang="en-US" sz="3200" dirty="0">
              <a:solidFill>
                <a:srgbClr val="FF0000"/>
              </a:solidFill>
            </a:endParaRPr>
          </a:p>
          <a:p>
            <a:pPr marL="457200" indent="-457200">
              <a:buFontTx/>
              <a:buChar char="-"/>
            </a:pPr>
            <a:r>
              <a:rPr lang="en-US" sz="3600" dirty="0">
                <a:solidFill>
                  <a:srgbClr val="FF0000"/>
                </a:solidFill>
              </a:rPr>
              <a:t>Presented By –</a:t>
            </a:r>
          </a:p>
          <a:p>
            <a:r>
              <a:rPr lang="en-US" sz="3200" dirty="0">
                <a:solidFill>
                  <a:srgbClr val="FFFF00"/>
                </a:solidFill>
              </a:rPr>
              <a:t>SM TANVIR AHAMMAD</a:t>
            </a:r>
          </a:p>
          <a:p>
            <a:r>
              <a:rPr lang="en-US" dirty="0">
                <a:solidFill>
                  <a:srgbClr val="002060"/>
                </a:solidFill>
              </a:rPr>
              <a:t>Department of Computer Science &amp; Engineering </a:t>
            </a:r>
          </a:p>
          <a:p>
            <a:r>
              <a:rPr lang="en-US" dirty="0">
                <a:solidFill>
                  <a:srgbClr val="002060"/>
                </a:solidFill>
              </a:rPr>
              <a:t>Dhaka University of Engineering and Technology (DUET) , Gazipur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1D759C-29DF-D084-8D1E-6F9CE376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36AD7-2D77-48DE-8D9D-DA69FA0C157F}" type="slidenum">
              <a:rPr lang="en-US" sz="3200" smtClean="0">
                <a:solidFill>
                  <a:srgbClr val="FFFF00"/>
                </a:solidFill>
              </a:rPr>
              <a:t>1</a:t>
            </a:fld>
            <a:endParaRPr lang="en-US" sz="3200" dirty="0">
              <a:solidFill>
                <a:srgbClr val="FFFF00"/>
              </a:solidFill>
            </a:endParaRPr>
          </a:p>
        </p:txBody>
      </p:sp>
      <p:sp>
        <p:nvSpPr>
          <p:cNvPr id="9" name="Footer Placeholder 7">
            <a:extLst>
              <a:ext uri="{FF2B5EF4-FFF2-40B4-BE49-F238E27FC236}">
                <a16:creationId xmlns:a16="http://schemas.microsoft.com/office/drawing/2014/main" id="{0A27496F-92A2-CFF8-99DA-3932775148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72209" y="6356350"/>
            <a:ext cx="9727095" cy="365125"/>
          </a:xfrm>
        </p:spPr>
        <p:txBody>
          <a:bodyPr/>
          <a:lstStyle/>
          <a:p>
            <a:r>
              <a:rPr lang="en-US" sz="1400" dirty="0"/>
              <a:t>Do not share this slide anyone without Permission | only for PSZ DUET admission Online batch </a:t>
            </a:r>
          </a:p>
        </p:txBody>
      </p:sp>
    </p:spTree>
    <p:extLst>
      <p:ext uri="{BB962C8B-B14F-4D97-AF65-F5344CB8AC3E}">
        <p14:creationId xmlns:p14="http://schemas.microsoft.com/office/powerpoint/2010/main" val="19466495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86726">
              <a:srgbClr val="7DAFDE"/>
            </a:gs>
            <a:gs pos="50470">
              <a:srgbClr val="D8E7F5"/>
            </a:gs>
            <a:gs pos="0">
              <a:srgbClr val="7030A0"/>
            </a:gs>
            <a:gs pos="35000">
              <a:schemeClr val="accent5">
                <a:lumMod val="0"/>
                <a:lumOff val="100000"/>
              </a:schemeClr>
            </a:gs>
            <a:gs pos="100000">
              <a:schemeClr val="accent5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48F85B5-2B32-3314-E76D-7895E8D2E744}"/>
                  </a:ext>
                </a:extLst>
              </p:cNvPr>
              <p:cNvSpPr txBox="1"/>
              <p:nvPr/>
            </p:nvSpPr>
            <p:spPr>
              <a:xfrm>
                <a:off x="590843" y="703385"/>
                <a:ext cx="11324492" cy="34778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400" dirty="0">
                    <a:solidFill>
                      <a:srgbClr val="FF0000"/>
                    </a:solidFill>
                    <a:latin typeface="Nirmala UI" panose="020B0502040204020203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১</a:t>
                </a:r>
                <a:r>
                  <a:rPr lang="en-US" sz="4400" dirty="0">
                    <a:solidFill>
                      <a:srgbClr val="FF0000"/>
                    </a:solidFill>
                    <a:effectLst/>
                    <a:latin typeface="Nirmala UI" panose="020B0502040204020203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। </a:t>
                </a:r>
                <a:r>
                  <a:rPr lang="en-US" sz="4400" dirty="0" err="1">
                    <a:effectLst/>
                    <a:latin typeface="Nirmala UI" panose="020B0502040204020203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একটি</a:t>
                </a:r>
                <a:r>
                  <a:rPr lang="en-US" sz="4400" dirty="0">
                    <a:effectLst/>
                    <a:latin typeface="Nirmala UI" panose="020B0502040204020203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4400" dirty="0" err="1">
                    <a:effectLst/>
                    <a:latin typeface="Nirmala UI" panose="020B0502040204020203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গোলাকার</a:t>
                </a:r>
                <a:r>
                  <a:rPr lang="en-US" sz="4400" dirty="0">
                    <a:effectLst/>
                    <a:latin typeface="Nirmala UI" panose="020B0502040204020203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4400" dirty="0" err="1">
                    <a:effectLst/>
                    <a:latin typeface="Nirmala UI" panose="020B0502040204020203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কৃষ্ণবস্তু</a:t>
                </a:r>
                <a:r>
                  <a:rPr lang="en-US" sz="4400" dirty="0">
                    <a:effectLst/>
                    <a:latin typeface="Nirmala UI" panose="020B0502040204020203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227</a:t>
                </a:r>
                <a14:m>
                  <m:oMath xmlns:m="http://schemas.openxmlformats.org/officeDocument/2006/math">
                    <m:r>
                      <a:rPr lang="en-US" sz="44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Nirmala UI" panose="020B0502040204020203" pitchFamily="34" charset="0"/>
                      </a:rPr>
                      <m:t>°</m:t>
                    </m:r>
                  </m:oMath>
                </a14:m>
                <a:r>
                  <a:rPr lang="en-US" sz="4400" dirty="0">
                    <a:effectLst/>
                    <a:latin typeface="Nirmala UI" panose="020B0502040204020203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C </a:t>
                </a:r>
                <a:r>
                  <a:rPr lang="en-US" sz="4400" dirty="0" err="1">
                    <a:effectLst/>
                    <a:latin typeface="Nirmala UI" panose="020B0502040204020203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তাপমাত্রায়</a:t>
                </a:r>
                <a:r>
                  <a:rPr lang="en-US" sz="4400" dirty="0">
                    <a:effectLst/>
                    <a:latin typeface="Nirmala UI" panose="020B0502040204020203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4400" dirty="0" err="1">
                    <a:effectLst/>
                    <a:latin typeface="Nirmala UI" panose="020B0502040204020203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রাখা</a:t>
                </a:r>
                <a:r>
                  <a:rPr lang="en-US" sz="4400" dirty="0">
                    <a:effectLst/>
                    <a:latin typeface="Nirmala UI" panose="020B0502040204020203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4400" dirty="0" err="1">
                    <a:effectLst/>
                    <a:latin typeface="Nirmala UI" panose="020B0502040204020203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আছে</a:t>
                </a:r>
                <a:r>
                  <a:rPr lang="en-US" sz="4400" dirty="0">
                    <a:effectLst/>
                    <a:latin typeface="Nirmala UI" panose="020B0502040204020203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। </a:t>
                </a:r>
                <a:r>
                  <a:rPr lang="en-US" sz="4400" dirty="0" err="1">
                    <a:effectLst/>
                    <a:latin typeface="Nirmala UI" panose="020B0502040204020203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কত</a:t>
                </a:r>
                <a:r>
                  <a:rPr lang="en-US" sz="4400" dirty="0">
                    <a:effectLst/>
                    <a:latin typeface="Nirmala UI" panose="020B0502040204020203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4400" dirty="0" err="1">
                    <a:effectLst/>
                    <a:latin typeface="Nirmala UI" panose="020B0502040204020203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তরঙ্গদৈর্ঘ্যের</a:t>
                </a:r>
                <a:r>
                  <a:rPr lang="en-US" sz="4400" dirty="0">
                    <a:effectLst/>
                    <a:latin typeface="Nirmala UI" panose="020B0502040204020203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4400" dirty="0" err="1">
                    <a:effectLst/>
                    <a:latin typeface="Nirmala UI" panose="020B0502040204020203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সর্বোচ্চ</a:t>
                </a:r>
                <a:r>
                  <a:rPr lang="en-US" sz="4400" dirty="0">
                    <a:effectLst/>
                    <a:latin typeface="Nirmala UI" panose="020B0502040204020203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4400" dirty="0" err="1">
                    <a:effectLst/>
                    <a:latin typeface="Nirmala UI" panose="020B0502040204020203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শক্তি</a:t>
                </a:r>
                <a:r>
                  <a:rPr lang="en-US" sz="4400" dirty="0">
                    <a:effectLst/>
                    <a:latin typeface="Nirmala UI" panose="020B0502040204020203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4400" dirty="0" err="1">
                    <a:effectLst/>
                    <a:latin typeface="Nirmala UI" panose="020B0502040204020203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বিকিরিত</a:t>
                </a:r>
                <a:r>
                  <a:rPr lang="en-US" sz="4400" dirty="0">
                    <a:effectLst/>
                    <a:latin typeface="Nirmala UI" panose="020B0502040204020203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4400" dirty="0" err="1">
                    <a:effectLst/>
                    <a:latin typeface="Nirmala UI" panose="020B0502040204020203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হবে</a:t>
                </a:r>
                <a:r>
                  <a:rPr lang="en-US" sz="4400" dirty="0">
                    <a:effectLst/>
                    <a:latin typeface="Nirmala UI" panose="020B0502040204020203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? </a:t>
                </a:r>
                <a:r>
                  <a:rPr lang="en-US" sz="4400" dirty="0">
                    <a:solidFill>
                      <a:srgbClr val="FF0000"/>
                    </a:solidFill>
                    <a:effectLst/>
                    <a:latin typeface="Nirmala UI" panose="020B0502040204020203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US" sz="4400" dirty="0" err="1">
                    <a:solidFill>
                      <a:srgbClr val="FF0000"/>
                    </a:solidFill>
                    <a:effectLst/>
                    <a:latin typeface="Nirmala UI" panose="020B0502040204020203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উদাহরণ</a:t>
                </a:r>
                <a:r>
                  <a:rPr lang="en-US" sz="4400" dirty="0">
                    <a:solidFill>
                      <a:srgbClr val="FF0000"/>
                    </a:solidFill>
                    <a:effectLst/>
                    <a:latin typeface="Nirmala UI" panose="020B0502040204020203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-১) </a:t>
                </a:r>
              </a:p>
              <a:p>
                <a:r>
                  <a:rPr lang="en-US" sz="4400" dirty="0">
                    <a:solidFill>
                      <a:srgbClr val="FF0000"/>
                    </a:solidFill>
                    <a:effectLst/>
                    <a:latin typeface="Nirmala UI" panose="020B0502040204020203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[ ans. 5.78 x 10</a:t>
                </a:r>
                <a:r>
                  <a:rPr lang="en-US" sz="4400" baseline="30000" dirty="0">
                    <a:solidFill>
                      <a:srgbClr val="FF0000"/>
                    </a:solidFill>
                    <a:effectLst/>
                    <a:latin typeface="Nirmala UI" panose="020B0502040204020203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-6</a:t>
                </a:r>
                <a:r>
                  <a:rPr lang="en-US" sz="4400" dirty="0">
                    <a:solidFill>
                      <a:srgbClr val="FF0000"/>
                    </a:solidFill>
                    <a:effectLst/>
                    <a:latin typeface="Nirmala UI" panose="020B0502040204020203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m ]</a:t>
                </a:r>
                <a:endParaRPr lang="en-US" sz="4400" dirty="0">
                  <a:solidFill>
                    <a:srgbClr val="FF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endParaRPr lang="en-US" sz="4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48F85B5-2B32-3314-E76D-7895E8D2E7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843" y="703385"/>
                <a:ext cx="11324492" cy="3477875"/>
              </a:xfrm>
              <a:prstGeom prst="rect">
                <a:avLst/>
              </a:prstGeom>
              <a:blipFill>
                <a:blip r:embed="rId2"/>
                <a:stretch>
                  <a:fillRect l="-2207" t="-3503" r="-3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89644A-78EC-2EED-0C93-F85324D47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36AD7-2D77-48DE-8D9D-DA69FA0C157F}" type="slidenum">
              <a:rPr lang="en-US" smtClean="0"/>
              <a:t>10</a:t>
            </a:fld>
            <a:endParaRPr lang="en-US"/>
          </a:p>
        </p:txBody>
      </p:sp>
      <p:sp>
        <p:nvSpPr>
          <p:cNvPr id="4" name="Footer Placeholder 7">
            <a:extLst>
              <a:ext uri="{FF2B5EF4-FFF2-40B4-BE49-F238E27FC236}">
                <a16:creationId xmlns:a16="http://schemas.microsoft.com/office/drawing/2014/main" id="{392BD04D-0FAF-905E-D3B3-14F128BE49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72209" y="6356350"/>
            <a:ext cx="9727095" cy="365125"/>
          </a:xfrm>
        </p:spPr>
        <p:txBody>
          <a:bodyPr/>
          <a:lstStyle/>
          <a:p>
            <a:r>
              <a:rPr lang="en-US" sz="1400" dirty="0">
                <a:solidFill>
                  <a:srgbClr val="002060"/>
                </a:solidFill>
              </a:rPr>
              <a:t>Do not share this slide anyone without Permission | only for PSZ DUET admission Online batch </a:t>
            </a:r>
          </a:p>
        </p:txBody>
      </p:sp>
    </p:spTree>
    <p:extLst>
      <p:ext uri="{BB962C8B-B14F-4D97-AF65-F5344CB8AC3E}">
        <p14:creationId xmlns:p14="http://schemas.microsoft.com/office/powerpoint/2010/main" val="22084307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86726">
              <a:srgbClr val="7DAFDE"/>
            </a:gs>
            <a:gs pos="50470">
              <a:srgbClr val="D8E7F5"/>
            </a:gs>
            <a:gs pos="0">
              <a:srgbClr val="7030A0"/>
            </a:gs>
            <a:gs pos="35000">
              <a:schemeClr val="accent5">
                <a:lumMod val="0"/>
                <a:lumOff val="100000"/>
              </a:schemeClr>
            </a:gs>
            <a:gs pos="100000">
              <a:schemeClr val="accent5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48F85B5-2B32-3314-E76D-7895E8D2E744}"/>
                  </a:ext>
                </a:extLst>
              </p:cNvPr>
              <p:cNvSpPr txBox="1"/>
              <p:nvPr/>
            </p:nvSpPr>
            <p:spPr>
              <a:xfrm>
                <a:off x="590843" y="703385"/>
                <a:ext cx="11324492" cy="22467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b="1" u="sng" dirty="0" err="1">
                    <a:solidFill>
                      <a:srgbClr val="FF0000"/>
                    </a:solidFill>
                  </a:rPr>
                  <a:t>স্টেফানের</a:t>
                </a:r>
                <a:r>
                  <a:rPr lang="en-US" sz="2800" b="1" u="sng" dirty="0">
                    <a:solidFill>
                      <a:srgbClr val="FF0000"/>
                    </a:solidFill>
                  </a:rPr>
                  <a:t> </a:t>
                </a:r>
                <a:r>
                  <a:rPr lang="en-US" sz="2800" b="1" u="sng" dirty="0" err="1">
                    <a:solidFill>
                      <a:srgbClr val="FF0000"/>
                    </a:solidFill>
                  </a:rPr>
                  <a:t>সূত্র</a:t>
                </a:r>
                <a:r>
                  <a:rPr lang="en-US" sz="2800" b="1" u="sng" dirty="0">
                    <a:solidFill>
                      <a:srgbClr val="FF0000"/>
                    </a:solidFill>
                  </a:rPr>
                  <a:t> </a:t>
                </a:r>
              </a:p>
              <a:p>
                <a:pPr algn="ctr"/>
                <a:r>
                  <a:rPr lang="en-US" sz="2800" dirty="0" err="1"/>
                  <a:t>কোন</a:t>
                </a:r>
                <a:r>
                  <a:rPr lang="en-US" sz="2800" dirty="0"/>
                  <a:t> </a:t>
                </a:r>
                <a:r>
                  <a:rPr lang="en-US" sz="2800" dirty="0" err="1"/>
                  <a:t>কৃষ্ণকায়ার</a:t>
                </a:r>
                <a:r>
                  <a:rPr lang="en-US" sz="2800" dirty="0"/>
                  <a:t> </a:t>
                </a:r>
                <a:r>
                  <a:rPr lang="en-US" sz="2800" dirty="0" err="1"/>
                  <a:t>একক</a:t>
                </a:r>
                <a:r>
                  <a:rPr lang="en-US" sz="2800" dirty="0"/>
                  <a:t> </a:t>
                </a:r>
                <a:r>
                  <a:rPr lang="en-US" sz="2800" dirty="0" err="1"/>
                  <a:t>ক্ষেত্রফল</a:t>
                </a:r>
                <a:r>
                  <a:rPr lang="en-US" sz="2800" dirty="0"/>
                  <a:t> </a:t>
                </a:r>
                <a:r>
                  <a:rPr lang="en-US" sz="2800" dirty="0" err="1"/>
                  <a:t>থেকে</a:t>
                </a:r>
                <a:r>
                  <a:rPr lang="en-US" sz="2800" dirty="0"/>
                  <a:t> </a:t>
                </a:r>
                <a:r>
                  <a:rPr lang="en-US" sz="2800" dirty="0" err="1"/>
                  <a:t>প্রতি</a:t>
                </a:r>
                <a:r>
                  <a:rPr lang="en-US" sz="2800" dirty="0"/>
                  <a:t> </a:t>
                </a:r>
                <a:r>
                  <a:rPr lang="en-US" sz="2800" dirty="0" err="1"/>
                  <a:t>সেকেন্ডে</a:t>
                </a:r>
                <a:r>
                  <a:rPr lang="en-US" sz="2800" dirty="0"/>
                  <a:t> </a:t>
                </a:r>
                <a:r>
                  <a:rPr lang="en-US" sz="2800" dirty="0" err="1"/>
                  <a:t>বিকির্ণ</a:t>
                </a:r>
                <a:r>
                  <a:rPr lang="en-US" sz="2800" dirty="0"/>
                  <a:t> </a:t>
                </a:r>
                <a:r>
                  <a:rPr lang="en-US" sz="2800" dirty="0" err="1"/>
                  <a:t>তাপের</a:t>
                </a:r>
                <a:r>
                  <a:rPr lang="en-US" sz="2800" dirty="0"/>
                  <a:t> </a:t>
                </a:r>
                <a:r>
                  <a:rPr lang="en-US" sz="2800" dirty="0" err="1"/>
                  <a:t>পরিমান</a:t>
                </a:r>
                <a:r>
                  <a:rPr lang="en-US" sz="2800" dirty="0"/>
                  <a:t> </a:t>
                </a:r>
                <a:r>
                  <a:rPr lang="en-US" sz="2800" dirty="0" err="1"/>
                  <a:t>এর</a:t>
                </a:r>
                <a:r>
                  <a:rPr lang="en-US" sz="2800" dirty="0"/>
                  <a:t> </a:t>
                </a:r>
                <a:r>
                  <a:rPr lang="en-US" sz="2800" dirty="0" err="1"/>
                  <a:t>পরম</a:t>
                </a:r>
                <a:r>
                  <a:rPr lang="en-US" sz="2800" dirty="0"/>
                  <a:t> </a:t>
                </a:r>
                <a:r>
                  <a:rPr lang="en-US" sz="2800" dirty="0" err="1"/>
                  <a:t>তাপমাত্রার</a:t>
                </a:r>
                <a:r>
                  <a:rPr lang="en-US" sz="2800" dirty="0"/>
                  <a:t> </a:t>
                </a:r>
                <a:r>
                  <a:rPr lang="en-US" sz="2800" dirty="0" err="1"/>
                  <a:t>চতুর্থঘাতের</a:t>
                </a:r>
                <a:r>
                  <a:rPr lang="en-US" sz="2800" dirty="0"/>
                  <a:t> </a:t>
                </a:r>
                <a:r>
                  <a:rPr lang="en-US" sz="2800" dirty="0" err="1"/>
                  <a:t>সমানুপাতিক</a:t>
                </a:r>
                <a:r>
                  <a:rPr lang="en-US" sz="2800" dirty="0"/>
                  <a:t> </a:t>
                </a:r>
              </a:p>
              <a:p>
                <a:pPr algn="ctr"/>
                <a:r>
                  <a:rPr lang="en-US" sz="2800" dirty="0">
                    <a:solidFill>
                      <a:srgbClr val="7030A0"/>
                    </a:solidFill>
                  </a:rPr>
                  <a:t>E</a:t>
                </a:r>
                <a:r>
                  <a:rPr lang="en-US" sz="2800" dirty="0">
                    <a:solidFill>
                      <a:srgbClr val="7030A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</m:oMath>
                </a14:m>
                <a:r>
                  <a:rPr lang="en-US" sz="2800" dirty="0">
                    <a:solidFill>
                      <a:srgbClr val="7030A0"/>
                    </a:solidFill>
                  </a:rPr>
                  <a:t> T</a:t>
                </a:r>
                <a:r>
                  <a:rPr lang="en-US" sz="2800" baseline="30000" dirty="0">
                    <a:solidFill>
                      <a:srgbClr val="7030A0"/>
                    </a:solidFill>
                  </a:rPr>
                  <a:t>4</a:t>
                </a:r>
                <a:r>
                  <a:rPr lang="en-US" sz="2800" dirty="0">
                    <a:solidFill>
                      <a:srgbClr val="7030A0"/>
                    </a:solidFill>
                  </a:rPr>
                  <a:t> </a:t>
                </a:r>
              </a:p>
              <a:p>
                <a:pPr algn="ctr"/>
                <a:r>
                  <a:rPr lang="en-US" sz="2800" dirty="0"/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48F85B5-2B32-3314-E76D-7895E8D2E7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843" y="703385"/>
                <a:ext cx="11324492" cy="2246769"/>
              </a:xfrm>
              <a:prstGeom prst="rect">
                <a:avLst/>
              </a:prstGeom>
              <a:blipFill>
                <a:blip r:embed="rId2"/>
                <a:stretch>
                  <a:fillRect t="-32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90EBA6A-F857-F2C1-43D6-78F229A2E686}"/>
                  </a:ext>
                </a:extLst>
              </p:cNvPr>
              <p:cNvSpPr txBox="1"/>
              <p:nvPr/>
            </p:nvSpPr>
            <p:spPr>
              <a:xfrm>
                <a:off x="1595768" y="2676938"/>
                <a:ext cx="10005389" cy="3785652"/>
              </a:xfrm>
              <a:prstGeom prst="rect">
                <a:avLst/>
              </a:prstGeom>
              <a:solidFill>
                <a:srgbClr val="7030A0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rgbClr val="FFFF00"/>
                    </a:solidFill>
                  </a:rPr>
                  <a:t>      E</a:t>
                </a:r>
                <a:r>
                  <a:rPr lang="en-US" sz="2400" dirty="0">
                    <a:solidFill>
                      <a:srgbClr val="FFFF0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</m:oMath>
                </a14:m>
                <a:r>
                  <a:rPr lang="en-US" sz="2400" dirty="0">
                    <a:solidFill>
                      <a:srgbClr val="FFFF00"/>
                    </a:solidFill>
                  </a:rPr>
                  <a:t> T</a:t>
                </a:r>
                <a:r>
                  <a:rPr lang="en-US" sz="2400" baseline="30000" dirty="0">
                    <a:solidFill>
                      <a:srgbClr val="FFFF00"/>
                    </a:solidFill>
                  </a:rPr>
                  <a:t>4</a:t>
                </a:r>
                <a:r>
                  <a:rPr lang="en-US" sz="2400" dirty="0">
                    <a:solidFill>
                      <a:srgbClr val="FFFF00"/>
                    </a:solidFill>
                  </a:rPr>
                  <a:t> </a:t>
                </a:r>
              </a:p>
              <a:p>
                <a:r>
                  <a:rPr lang="en-US" sz="2400" dirty="0">
                    <a:solidFill>
                      <a:srgbClr val="FFFF00"/>
                    </a:solidFill>
                  </a:rPr>
                  <a:t>বা, E = 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sz="2400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2400" baseline="30000" dirty="0">
                    <a:solidFill>
                      <a:srgbClr val="FFFF00"/>
                    </a:solidFill>
                  </a:rPr>
                  <a:t>4</a:t>
                </a:r>
                <a:r>
                  <a:rPr lang="en-US" sz="2400" dirty="0">
                    <a:solidFill>
                      <a:srgbClr val="FFFF00"/>
                    </a:solidFill>
                  </a:rPr>
                  <a:t>  </a:t>
                </a:r>
                <a:r>
                  <a:rPr lang="en-US" sz="2400" dirty="0">
                    <a:solidFill>
                      <a:schemeClr val="bg1"/>
                    </a:solidFill>
                  </a:rPr>
                  <a:t>[ </a:t>
                </a:r>
                <a:r>
                  <a:rPr lang="en-US" sz="2400" dirty="0" err="1">
                    <a:solidFill>
                      <a:schemeClr val="bg1"/>
                    </a:solidFill>
                  </a:rPr>
                  <a:t>যদি</a:t>
                </a:r>
                <a:r>
                  <a:rPr lang="en-US" sz="2400" dirty="0">
                    <a:solidFill>
                      <a:schemeClr val="bg1"/>
                    </a:solidFill>
                  </a:rPr>
                  <a:t> </a:t>
                </a:r>
                <a:r>
                  <a:rPr lang="en-US" sz="2400" dirty="0" err="1">
                    <a:solidFill>
                      <a:schemeClr val="bg1"/>
                    </a:solidFill>
                  </a:rPr>
                  <a:t>আদর্শ</a:t>
                </a:r>
                <a:r>
                  <a:rPr lang="en-US" sz="2400" dirty="0">
                    <a:solidFill>
                      <a:schemeClr val="bg1"/>
                    </a:solidFill>
                  </a:rPr>
                  <a:t>  </a:t>
                </a:r>
                <a:r>
                  <a:rPr lang="en-US" sz="2400" dirty="0" err="1">
                    <a:solidFill>
                      <a:schemeClr val="bg1"/>
                    </a:solidFill>
                  </a:rPr>
                  <a:t>কালো</a:t>
                </a:r>
                <a:r>
                  <a:rPr lang="en-US" sz="2400" dirty="0">
                    <a:solidFill>
                      <a:schemeClr val="bg1"/>
                    </a:solidFill>
                  </a:rPr>
                  <a:t> </a:t>
                </a:r>
                <a:r>
                  <a:rPr lang="en-US" sz="2400" dirty="0" err="1">
                    <a:solidFill>
                      <a:schemeClr val="bg1"/>
                    </a:solidFill>
                  </a:rPr>
                  <a:t>বস্তু</a:t>
                </a:r>
                <a:r>
                  <a:rPr lang="en-US" sz="2400" dirty="0">
                    <a:solidFill>
                      <a:schemeClr val="bg1"/>
                    </a:solidFill>
                  </a:rPr>
                  <a:t>  </a:t>
                </a:r>
                <a:r>
                  <a:rPr lang="en-US" sz="2400" dirty="0" err="1">
                    <a:solidFill>
                      <a:schemeClr val="bg1"/>
                    </a:solidFill>
                  </a:rPr>
                  <a:t>হয়</a:t>
                </a:r>
                <a:r>
                  <a:rPr lang="en-US" sz="2400" dirty="0">
                    <a:solidFill>
                      <a:schemeClr val="bg1"/>
                    </a:solidFill>
                  </a:rPr>
                  <a:t> , </a:t>
                </a:r>
                <a:r>
                  <a:rPr lang="en-US" sz="2400" dirty="0" err="1">
                    <a:solidFill>
                      <a:schemeClr val="bg1"/>
                    </a:solidFill>
                  </a:rPr>
                  <a:t>তখন</a:t>
                </a:r>
                <a:r>
                  <a:rPr lang="en-US" sz="2400" dirty="0">
                    <a:solidFill>
                      <a:schemeClr val="bg1"/>
                    </a:solidFill>
                  </a:rPr>
                  <a:t> e = 1 ]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2400" dirty="0">
                    <a:solidFill>
                      <a:srgbClr val="FFFF00"/>
                    </a:solidFill>
                  </a:rPr>
                  <a:t> = 5.7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sz="2400" i="1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10</m:t>
                    </m:r>
                  </m:oMath>
                </a14:m>
                <a:r>
                  <a:rPr lang="en-US" sz="2400" baseline="30000" dirty="0">
                    <a:solidFill>
                      <a:srgbClr val="FFFF00"/>
                    </a:solidFill>
                  </a:rPr>
                  <a:t>-8</a:t>
                </a:r>
                <a:r>
                  <a:rPr lang="en-US" sz="2400" dirty="0">
                    <a:solidFill>
                      <a:srgbClr val="FFFF00"/>
                    </a:solidFill>
                  </a:rPr>
                  <a:t> Wm</a:t>
                </a:r>
                <a:r>
                  <a:rPr lang="en-US" sz="2400" baseline="30000" dirty="0">
                    <a:solidFill>
                      <a:srgbClr val="FFFF00"/>
                    </a:solidFill>
                  </a:rPr>
                  <a:t>-2</a:t>
                </a:r>
                <a:r>
                  <a:rPr lang="en-US" sz="2400" dirty="0">
                    <a:solidFill>
                      <a:srgbClr val="FFFF00"/>
                    </a:solidFill>
                  </a:rPr>
                  <a:t> K</a:t>
                </a:r>
                <a:r>
                  <a:rPr lang="en-US" sz="2400" baseline="30000" dirty="0">
                    <a:solidFill>
                      <a:srgbClr val="FFFF00"/>
                    </a:solidFill>
                  </a:rPr>
                  <a:t>-4</a:t>
                </a:r>
                <a:r>
                  <a:rPr lang="en-US" sz="2400" dirty="0">
                    <a:solidFill>
                      <a:srgbClr val="FFFF00"/>
                    </a:solidFill>
                  </a:rPr>
                  <a:t> </a:t>
                </a:r>
                <a:endParaRPr lang="en-US" sz="2400" dirty="0">
                  <a:solidFill>
                    <a:schemeClr val="bg1"/>
                  </a:solidFill>
                </a:endParaRPr>
              </a:p>
              <a:p>
                <a:r>
                  <a:rPr lang="en-US" sz="2400" dirty="0">
                    <a:solidFill>
                      <a:srgbClr val="FFFF00"/>
                    </a:solidFill>
                  </a:rPr>
                  <a:t>বা, E = e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sz="2400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2400" baseline="30000" dirty="0">
                    <a:solidFill>
                      <a:srgbClr val="FFFF00"/>
                    </a:solidFill>
                  </a:rPr>
                  <a:t>4</a:t>
                </a:r>
                <a:r>
                  <a:rPr lang="en-US" sz="2400" dirty="0">
                    <a:solidFill>
                      <a:srgbClr val="FFFF00"/>
                    </a:solidFill>
                  </a:rPr>
                  <a:t>  </a:t>
                </a:r>
                <a:r>
                  <a:rPr lang="en-US" sz="2400" dirty="0">
                    <a:solidFill>
                      <a:schemeClr val="bg1"/>
                    </a:solidFill>
                  </a:rPr>
                  <a:t>[ </a:t>
                </a:r>
                <a:r>
                  <a:rPr lang="en-US" sz="2400" dirty="0" err="1">
                    <a:solidFill>
                      <a:schemeClr val="bg1"/>
                    </a:solidFill>
                  </a:rPr>
                  <a:t>যদি</a:t>
                </a:r>
                <a:r>
                  <a:rPr lang="en-US" sz="2400" dirty="0">
                    <a:solidFill>
                      <a:schemeClr val="bg1"/>
                    </a:solidFill>
                  </a:rPr>
                  <a:t> </a:t>
                </a:r>
                <a:r>
                  <a:rPr lang="en-US" sz="2400" dirty="0" err="1">
                    <a:solidFill>
                      <a:schemeClr val="bg1"/>
                    </a:solidFill>
                  </a:rPr>
                  <a:t>আদর্শ</a:t>
                </a:r>
                <a:r>
                  <a:rPr lang="en-US" sz="2400" dirty="0">
                    <a:solidFill>
                      <a:schemeClr val="bg1"/>
                    </a:solidFill>
                  </a:rPr>
                  <a:t> </a:t>
                </a:r>
                <a:r>
                  <a:rPr lang="en-US" sz="2400" dirty="0" err="1">
                    <a:solidFill>
                      <a:schemeClr val="bg1"/>
                    </a:solidFill>
                  </a:rPr>
                  <a:t>কালো</a:t>
                </a:r>
                <a:r>
                  <a:rPr lang="en-US" sz="2400" dirty="0">
                    <a:solidFill>
                      <a:schemeClr val="bg1"/>
                    </a:solidFill>
                  </a:rPr>
                  <a:t> </a:t>
                </a:r>
                <a:r>
                  <a:rPr lang="en-US" sz="2400" dirty="0" err="1">
                    <a:solidFill>
                      <a:schemeClr val="bg1"/>
                    </a:solidFill>
                  </a:rPr>
                  <a:t>বস্তু</a:t>
                </a:r>
                <a:r>
                  <a:rPr lang="en-US" sz="2400" dirty="0">
                    <a:solidFill>
                      <a:schemeClr val="bg1"/>
                    </a:solidFill>
                  </a:rPr>
                  <a:t>  </a:t>
                </a:r>
                <a:r>
                  <a:rPr lang="en-US" sz="2400" dirty="0" err="1">
                    <a:solidFill>
                      <a:schemeClr val="bg1"/>
                    </a:solidFill>
                  </a:rPr>
                  <a:t>না</a:t>
                </a:r>
                <a:r>
                  <a:rPr lang="en-US" sz="2400" dirty="0">
                    <a:solidFill>
                      <a:schemeClr val="bg1"/>
                    </a:solidFill>
                  </a:rPr>
                  <a:t> </a:t>
                </a:r>
                <a:r>
                  <a:rPr lang="en-US" sz="2400" dirty="0" err="1">
                    <a:solidFill>
                      <a:schemeClr val="bg1"/>
                    </a:solidFill>
                  </a:rPr>
                  <a:t>হয়</a:t>
                </a:r>
                <a:r>
                  <a:rPr lang="en-US" sz="2400" dirty="0">
                    <a:solidFill>
                      <a:schemeClr val="bg1"/>
                    </a:solidFill>
                  </a:rPr>
                  <a:t> ]  </a:t>
                </a:r>
              </a:p>
              <a:p>
                <a:endParaRPr lang="en-US" sz="2400" dirty="0">
                  <a:solidFill>
                    <a:schemeClr val="bg1"/>
                  </a:solidFill>
                </a:endParaRPr>
              </a:p>
              <a:p>
                <a:r>
                  <a:rPr lang="en-US" sz="2400" dirty="0">
                    <a:solidFill>
                      <a:schemeClr val="bg1"/>
                    </a:solidFill>
                  </a:rPr>
                  <a:t>* A </a:t>
                </a:r>
                <a:r>
                  <a:rPr lang="en-US" sz="2400" dirty="0" err="1">
                    <a:solidFill>
                      <a:schemeClr val="bg1"/>
                    </a:solidFill>
                  </a:rPr>
                  <a:t>ক্ষেত্রফল</a:t>
                </a:r>
                <a:r>
                  <a:rPr lang="en-US" sz="2400" dirty="0">
                    <a:solidFill>
                      <a:schemeClr val="bg1"/>
                    </a:solidFill>
                  </a:rPr>
                  <a:t> </a:t>
                </a:r>
                <a:r>
                  <a:rPr lang="en-US" sz="2400" dirty="0" err="1">
                    <a:solidFill>
                      <a:schemeClr val="bg1"/>
                    </a:solidFill>
                  </a:rPr>
                  <a:t>থেকে</a:t>
                </a:r>
                <a:r>
                  <a:rPr lang="en-US" sz="2400" dirty="0">
                    <a:solidFill>
                      <a:schemeClr val="bg1"/>
                    </a:solidFill>
                  </a:rPr>
                  <a:t> t </a:t>
                </a:r>
                <a:r>
                  <a:rPr lang="en-US" sz="2400" dirty="0" err="1">
                    <a:solidFill>
                      <a:schemeClr val="bg1"/>
                    </a:solidFill>
                  </a:rPr>
                  <a:t>সময়ে</a:t>
                </a:r>
                <a:r>
                  <a:rPr lang="en-US" sz="2400" dirty="0">
                    <a:solidFill>
                      <a:schemeClr val="bg1"/>
                    </a:solidFill>
                  </a:rPr>
                  <a:t> </a:t>
                </a:r>
                <a:r>
                  <a:rPr lang="en-US" sz="2400" dirty="0" err="1">
                    <a:solidFill>
                      <a:schemeClr val="bg1"/>
                    </a:solidFill>
                  </a:rPr>
                  <a:t>বিকীর্ণ</a:t>
                </a:r>
                <a:r>
                  <a:rPr lang="en-US" sz="2400" dirty="0">
                    <a:solidFill>
                      <a:schemeClr val="bg1"/>
                    </a:solidFill>
                  </a:rPr>
                  <a:t> </a:t>
                </a:r>
                <a:r>
                  <a:rPr lang="en-US" sz="2400" dirty="0" err="1">
                    <a:solidFill>
                      <a:schemeClr val="bg1"/>
                    </a:solidFill>
                  </a:rPr>
                  <a:t>তাপশক্তি</a:t>
                </a:r>
                <a:r>
                  <a:rPr lang="en-US" sz="2400" dirty="0">
                    <a:solidFill>
                      <a:schemeClr val="bg1"/>
                    </a:solidFill>
                  </a:rPr>
                  <a:t> </a:t>
                </a:r>
              </a:p>
              <a:p>
                <a:r>
                  <a:rPr lang="en-US" sz="2400" dirty="0">
                    <a:solidFill>
                      <a:srgbClr val="FFFF00"/>
                    </a:solidFill>
                  </a:rPr>
                  <a:t>---------E =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Aet</m:t>
                    </m:r>
                    <m:r>
                      <a:rPr lang="en-US" sz="240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sz="2400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2400" baseline="30000" dirty="0">
                    <a:solidFill>
                      <a:srgbClr val="FFFF00"/>
                    </a:solidFill>
                  </a:rPr>
                  <a:t>4</a:t>
                </a:r>
                <a:r>
                  <a:rPr lang="en-US" sz="2400" dirty="0">
                    <a:solidFill>
                      <a:srgbClr val="FFFF00"/>
                    </a:solidFill>
                  </a:rPr>
                  <a:t>  </a:t>
                </a:r>
              </a:p>
              <a:p>
                <a:r>
                  <a:rPr lang="en-US" sz="2400" dirty="0">
                    <a:solidFill>
                      <a:schemeClr val="bg1"/>
                    </a:solidFill>
                  </a:rPr>
                  <a:t>* T </a:t>
                </a:r>
                <a:r>
                  <a:rPr lang="en-US" sz="2400" dirty="0" err="1">
                    <a:solidFill>
                      <a:schemeClr val="bg1"/>
                    </a:solidFill>
                  </a:rPr>
                  <a:t>তাপমাত্রার</a:t>
                </a:r>
                <a:r>
                  <a:rPr lang="en-US" sz="2400" dirty="0">
                    <a:solidFill>
                      <a:schemeClr val="bg1"/>
                    </a:solidFill>
                  </a:rPr>
                  <a:t> </a:t>
                </a:r>
                <a:r>
                  <a:rPr lang="en-US" sz="2400" dirty="0" err="1">
                    <a:solidFill>
                      <a:schemeClr val="bg1"/>
                    </a:solidFill>
                  </a:rPr>
                  <a:t>কৃষ্ণকায়া</a:t>
                </a:r>
                <a:r>
                  <a:rPr lang="en-US" sz="2400" dirty="0">
                    <a:solidFill>
                      <a:schemeClr val="bg1"/>
                    </a:solidFill>
                  </a:rPr>
                  <a:t> </a:t>
                </a:r>
                <a:r>
                  <a:rPr lang="en-US" sz="2400" dirty="0" err="1">
                    <a:solidFill>
                      <a:schemeClr val="bg1"/>
                    </a:solidFill>
                  </a:rPr>
                  <a:t>যদি</a:t>
                </a:r>
                <a:r>
                  <a:rPr lang="en-US" sz="2400" dirty="0">
                    <a:solidFill>
                      <a:schemeClr val="bg1"/>
                    </a:solidFill>
                  </a:rPr>
                  <a:t>  T</a:t>
                </a:r>
                <a:r>
                  <a:rPr lang="en-US" sz="2400" baseline="-25000" dirty="0">
                    <a:solidFill>
                      <a:schemeClr val="bg1"/>
                    </a:solidFill>
                  </a:rPr>
                  <a:t>0</a:t>
                </a:r>
                <a:r>
                  <a:rPr lang="en-US" sz="2400" dirty="0">
                    <a:solidFill>
                      <a:schemeClr val="bg1"/>
                    </a:solidFill>
                  </a:rPr>
                  <a:t> </a:t>
                </a:r>
                <a:r>
                  <a:rPr lang="en-US" sz="2400" dirty="0" err="1">
                    <a:solidFill>
                      <a:schemeClr val="bg1"/>
                    </a:solidFill>
                  </a:rPr>
                  <a:t>তাপমাত্রার</a:t>
                </a:r>
                <a:r>
                  <a:rPr lang="en-US" sz="2400" dirty="0">
                    <a:solidFill>
                      <a:schemeClr val="bg1"/>
                    </a:solidFill>
                  </a:rPr>
                  <a:t> </a:t>
                </a:r>
                <a:r>
                  <a:rPr lang="en-US" sz="2400" dirty="0" err="1">
                    <a:solidFill>
                      <a:schemeClr val="bg1"/>
                    </a:solidFill>
                  </a:rPr>
                  <a:t>বস্তু</a:t>
                </a:r>
                <a:r>
                  <a:rPr lang="en-US" sz="2400" dirty="0">
                    <a:solidFill>
                      <a:schemeClr val="bg1"/>
                    </a:solidFill>
                  </a:rPr>
                  <a:t> </a:t>
                </a:r>
                <a:r>
                  <a:rPr lang="en-US" sz="2400" dirty="0" err="1">
                    <a:solidFill>
                      <a:schemeClr val="bg1"/>
                    </a:solidFill>
                  </a:rPr>
                  <a:t>দ্বারা</a:t>
                </a:r>
                <a:r>
                  <a:rPr lang="en-US" sz="2400" dirty="0">
                    <a:solidFill>
                      <a:schemeClr val="bg1"/>
                    </a:solidFill>
                  </a:rPr>
                  <a:t> </a:t>
                </a:r>
                <a:r>
                  <a:rPr lang="en-US" sz="2400" dirty="0" err="1">
                    <a:solidFill>
                      <a:schemeClr val="bg1"/>
                    </a:solidFill>
                  </a:rPr>
                  <a:t>বেষ্টিত</a:t>
                </a:r>
                <a:r>
                  <a:rPr lang="en-US" sz="2400" dirty="0">
                    <a:solidFill>
                      <a:schemeClr val="bg1"/>
                    </a:solidFill>
                  </a:rPr>
                  <a:t> </a:t>
                </a:r>
                <a:r>
                  <a:rPr lang="en-US" sz="2400" dirty="0" err="1">
                    <a:solidFill>
                      <a:schemeClr val="bg1"/>
                    </a:solidFill>
                  </a:rPr>
                  <a:t>থাকে</a:t>
                </a:r>
                <a:r>
                  <a:rPr lang="en-US" sz="2400" dirty="0">
                    <a:solidFill>
                      <a:schemeClr val="bg1"/>
                    </a:solidFill>
                  </a:rPr>
                  <a:t>, </a:t>
                </a:r>
              </a:p>
              <a:p>
                <a:r>
                  <a:rPr lang="en-US" sz="2400" dirty="0" err="1">
                    <a:solidFill>
                      <a:schemeClr val="bg1"/>
                    </a:solidFill>
                  </a:rPr>
                  <a:t>তখন</a:t>
                </a:r>
                <a:r>
                  <a:rPr lang="en-US" sz="2400" dirty="0">
                    <a:solidFill>
                      <a:schemeClr val="bg1"/>
                    </a:solidFill>
                  </a:rPr>
                  <a:t> A ক্ষেত্রফল </a:t>
                </a:r>
                <a:r>
                  <a:rPr lang="en-US" sz="2400" dirty="0" err="1">
                    <a:solidFill>
                      <a:schemeClr val="bg1"/>
                    </a:solidFill>
                  </a:rPr>
                  <a:t>থেকে</a:t>
                </a:r>
                <a:r>
                  <a:rPr lang="en-US" sz="2400" dirty="0">
                    <a:solidFill>
                      <a:schemeClr val="bg1"/>
                    </a:solidFill>
                  </a:rPr>
                  <a:t> t </a:t>
                </a:r>
                <a:r>
                  <a:rPr lang="en-US" sz="2400" dirty="0" err="1">
                    <a:solidFill>
                      <a:schemeClr val="bg1"/>
                    </a:solidFill>
                  </a:rPr>
                  <a:t>সময়ে</a:t>
                </a:r>
                <a:r>
                  <a:rPr lang="en-US" sz="2400" dirty="0">
                    <a:solidFill>
                      <a:schemeClr val="bg1"/>
                    </a:solidFill>
                  </a:rPr>
                  <a:t> </a:t>
                </a:r>
                <a:r>
                  <a:rPr lang="en-US" sz="2400" dirty="0" err="1">
                    <a:solidFill>
                      <a:schemeClr val="bg1"/>
                    </a:solidFill>
                  </a:rPr>
                  <a:t>বিকির্ণ</a:t>
                </a:r>
                <a:r>
                  <a:rPr lang="en-US" sz="2400" dirty="0">
                    <a:solidFill>
                      <a:schemeClr val="bg1"/>
                    </a:solidFill>
                  </a:rPr>
                  <a:t> </a:t>
                </a:r>
                <a:r>
                  <a:rPr lang="en-US" sz="2400" dirty="0" err="1">
                    <a:solidFill>
                      <a:schemeClr val="bg1"/>
                    </a:solidFill>
                  </a:rPr>
                  <a:t>তাপশক্তি</a:t>
                </a:r>
                <a:r>
                  <a:rPr lang="en-US" sz="2400" dirty="0">
                    <a:solidFill>
                      <a:schemeClr val="bg1"/>
                    </a:solidFill>
                  </a:rPr>
                  <a:t> = </a:t>
                </a:r>
              </a:p>
              <a:p>
                <a:r>
                  <a:rPr lang="en-US" sz="2400" dirty="0">
                    <a:solidFill>
                      <a:srgbClr val="FFFF00"/>
                    </a:solidFill>
                  </a:rPr>
                  <a:t> --------- E =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Aet</m:t>
                    </m:r>
                    <m:r>
                      <a:rPr lang="en-US" sz="240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sz="2400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(</m:t>
                    </m:r>
                    <m:r>
                      <a:rPr lang="en-US" sz="2400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2400" baseline="30000" dirty="0">
                    <a:solidFill>
                      <a:srgbClr val="FFFF00"/>
                    </a:solidFill>
                  </a:rPr>
                  <a:t>4</a:t>
                </a:r>
                <a:r>
                  <a:rPr lang="en-US" sz="2400" dirty="0">
                    <a:solidFill>
                      <a:srgbClr val="FFFF00"/>
                    </a:solidFill>
                  </a:rPr>
                  <a:t> – T</a:t>
                </a:r>
                <a:r>
                  <a:rPr lang="en-US" sz="2400" baseline="-25000" dirty="0">
                    <a:solidFill>
                      <a:srgbClr val="FFFF00"/>
                    </a:solidFill>
                  </a:rPr>
                  <a:t>0</a:t>
                </a:r>
                <a:r>
                  <a:rPr lang="en-US" sz="2400" baseline="30000" dirty="0">
                    <a:solidFill>
                      <a:srgbClr val="FFFF00"/>
                    </a:solidFill>
                  </a:rPr>
                  <a:t>4</a:t>
                </a:r>
                <a:r>
                  <a:rPr lang="en-US" sz="2400" dirty="0">
                    <a:solidFill>
                      <a:srgbClr val="FFFF00"/>
                    </a:solidFill>
                  </a:rPr>
                  <a:t>) </a:t>
                </a:r>
              </a:p>
              <a:p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90EBA6A-F857-F2C1-43D6-78F229A2E6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5768" y="2676938"/>
                <a:ext cx="10005389" cy="3785652"/>
              </a:xfrm>
              <a:prstGeom prst="rect">
                <a:avLst/>
              </a:prstGeom>
              <a:blipFill>
                <a:blip r:embed="rId3"/>
                <a:stretch>
                  <a:fillRect l="-975" t="-12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25FFEB-E28A-CD8C-096A-253589B8F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36AD7-2D77-48DE-8D9D-DA69FA0C157F}" type="slidenum">
              <a:rPr lang="en-US" smtClean="0"/>
              <a:t>11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333AA47-C89C-F6AF-8011-897FB5EC41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1590" y="6508750"/>
            <a:ext cx="9727095" cy="365125"/>
          </a:xfrm>
        </p:spPr>
        <p:txBody>
          <a:bodyPr/>
          <a:lstStyle/>
          <a:p>
            <a:r>
              <a:rPr lang="en-US" sz="1400" dirty="0">
                <a:solidFill>
                  <a:srgbClr val="002060"/>
                </a:solidFill>
              </a:rPr>
              <a:t>Do not share this slide anyone without Permission | only for PSZ DUET admission Online batch </a:t>
            </a:r>
          </a:p>
        </p:txBody>
      </p:sp>
    </p:spTree>
    <p:extLst>
      <p:ext uri="{BB962C8B-B14F-4D97-AF65-F5344CB8AC3E}">
        <p14:creationId xmlns:p14="http://schemas.microsoft.com/office/powerpoint/2010/main" val="4042379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86726">
              <a:srgbClr val="7DAFDE"/>
            </a:gs>
            <a:gs pos="50470">
              <a:srgbClr val="D8E7F5"/>
            </a:gs>
            <a:gs pos="0">
              <a:srgbClr val="7030A0"/>
            </a:gs>
            <a:gs pos="35000">
              <a:schemeClr val="accent5">
                <a:lumMod val="0"/>
                <a:lumOff val="100000"/>
              </a:schemeClr>
            </a:gs>
            <a:gs pos="100000">
              <a:schemeClr val="accent5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48F85B5-2B32-3314-E76D-7895E8D2E744}"/>
              </a:ext>
            </a:extLst>
          </p:cNvPr>
          <p:cNvSpPr txBox="1"/>
          <p:nvPr/>
        </p:nvSpPr>
        <p:spPr>
          <a:xfrm>
            <a:off x="604698" y="315458"/>
            <a:ext cx="113244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err="1"/>
              <a:t>এই</a:t>
            </a:r>
            <a:r>
              <a:rPr lang="en-US" sz="4400" dirty="0"/>
              <a:t> </a:t>
            </a:r>
            <a:r>
              <a:rPr lang="en-US" sz="4400" dirty="0" err="1"/>
              <a:t>অধ্যায়ে</a:t>
            </a:r>
            <a:r>
              <a:rPr lang="en-US" sz="4400" dirty="0"/>
              <a:t> </a:t>
            </a:r>
            <a:r>
              <a:rPr lang="en-US" sz="4400" dirty="0" err="1"/>
              <a:t>ব্যবহৃত</a:t>
            </a:r>
            <a:r>
              <a:rPr lang="en-US" sz="4400" dirty="0"/>
              <a:t> </a:t>
            </a:r>
            <a:r>
              <a:rPr lang="en-US" sz="4400" dirty="0" err="1"/>
              <a:t>সূত্রের</a:t>
            </a:r>
            <a:r>
              <a:rPr lang="en-US" sz="4400" dirty="0"/>
              <a:t> </a:t>
            </a:r>
            <a:r>
              <a:rPr lang="en-US" sz="4400" dirty="0" err="1"/>
              <a:t>রাশির</a:t>
            </a:r>
            <a:r>
              <a:rPr lang="en-US" sz="4400" dirty="0"/>
              <a:t> </a:t>
            </a:r>
            <a:r>
              <a:rPr lang="en-US" sz="4400" dirty="0" err="1"/>
              <a:t>পরিচিতি</a:t>
            </a:r>
            <a:endParaRPr lang="en-US" sz="44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89644A-78EC-2EED-0C93-F85324D47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36AD7-2D77-48DE-8D9D-DA69FA0C157F}" type="slidenum">
              <a:rPr lang="en-US" smtClean="0"/>
              <a:t>12</a:t>
            </a:fld>
            <a:endParaRPr lang="en-US"/>
          </a:p>
        </p:txBody>
      </p:sp>
      <p:sp>
        <p:nvSpPr>
          <p:cNvPr id="4" name="Footer Placeholder 7">
            <a:extLst>
              <a:ext uri="{FF2B5EF4-FFF2-40B4-BE49-F238E27FC236}">
                <a16:creationId xmlns:a16="http://schemas.microsoft.com/office/drawing/2014/main" id="{392BD04D-0FAF-905E-D3B3-14F128BE49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72209" y="6356350"/>
            <a:ext cx="9727095" cy="365125"/>
          </a:xfrm>
        </p:spPr>
        <p:txBody>
          <a:bodyPr/>
          <a:lstStyle/>
          <a:p>
            <a:r>
              <a:rPr lang="en-US" sz="1400" dirty="0">
                <a:solidFill>
                  <a:srgbClr val="002060"/>
                </a:solidFill>
              </a:rPr>
              <a:t>Do not share this slide anyone without Permission | only for PSZ DUET admission Online batch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8">
                <a:extLst>
                  <a:ext uri="{FF2B5EF4-FFF2-40B4-BE49-F238E27FC236}">
                    <a16:creationId xmlns:a16="http://schemas.microsoft.com/office/drawing/2014/main" id="{4AE4EF30-6FD9-BD2E-8D73-5F84C81B551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95154812"/>
                  </p:ext>
                </p:extLst>
              </p:nvPr>
            </p:nvGraphicFramePr>
            <p:xfrm>
              <a:off x="492388" y="1185991"/>
              <a:ext cx="11207224" cy="5170359"/>
            </p:xfrm>
            <a:graphic>
              <a:graphicData uri="http://schemas.openxmlformats.org/drawingml/2006/table">
                <a:tbl>
                  <a:tblPr firstRow="1" bandRow="1">
                    <a:tableStyleId>{35758FB7-9AC5-4552-8A53-C91805E547FA}</a:tableStyleId>
                  </a:tblPr>
                  <a:tblGrid>
                    <a:gridCol w="2801806">
                      <a:extLst>
                        <a:ext uri="{9D8B030D-6E8A-4147-A177-3AD203B41FA5}">
                          <a16:colId xmlns:a16="http://schemas.microsoft.com/office/drawing/2014/main" val="2630766819"/>
                        </a:ext>
                      </a:extLst>
                    </a:gridCol>
                    <a:gridCol w="2801806">
                      <a:extLst>
                        <a:ext uri="{9D8B030D-6E8A-4147-A177-3AD203B41FA5}">
                          <a16:colId xmlns:a16="http://schemas.microsoft.com/office/drawing/2014/main" val="2499542892"/>
                        </a:ext>
                      </a:extLst>
                    </a:gridCol>
                    <a:gridCol w="2801806">
                      <a:extLst>
                        <a:ext uri="{9D8B030D-6E8A-4147-A177-3AD203B41FA5}">
                          <a16:colId xmlns:a16="http://schemas.microsoft.com/office/drawing/2014/main" val="63508228"/>
                        </a:ext>
                      </a:extLst>
                    </a:gridCol>
                    <a:gridCol w="2801806">
                      <a:extLst>
                        <a:ext uri="{9D8B030D-6E8A-4147-A177-3AD203B41FA5}">
                          <a16:colId xmlns:a16="http://schemas.microsoft.com/office/drawing/2014/main" val="3370441500"/>
                        </a:ext>
                      </a:extLst>
                    </a:gridCol>
                  </a:tblGrid>
                  <a:tr h="600150">
                    <a:tc>
                      <a:txBody>
                        <a:bodyPr/>
                        <a:lstStyle/>
                        <a:p>
                          <a:r>
                            <a:rPr lang="en-US" dirty="0" err="1"/>
                            <a:t>প্রতীক</a:t>
                          </a:r>
                          <a:r>
                            <a:rPr lang="en-US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err="1"/>
                            <a:t>প্রকাশিত</a:t>
                          </a:r>
                          <a:r>
                            <a:rPr lang="en-US" dirty="0"/>
                            <a:t> </a:t>
                          </a:r>
                          <a:r>
                            <a:rPr lang="en-US" dirty="0" err="1"/>
                            <a:t>নাম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err="1"/>
                            <a:t>মান</a:t>
                          </a:r>
                          <a:r>
                            <a:rPr lang="en-US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err="1"/>
                            <a:t>একক</a:t>
                          </a:r>
                          <a:r>
                            <a:rPr lang="en-US" dirty="0"/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95861054"/>
                      </a:ext>
                    </a:extLst>
                  </a:tr>
                  <a:tr h="60128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320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  <m:r>
                                  <a:rPr lang="en-US" sz="32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(</m:t>
                                </m:r>
                                <m:r>
                                  <a:rPr lang="en-US" sz="32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ল্যামডা</m:t>
                                </m:r>
                                <m:r>
                                  <a:rPr lang="en-US" sz="32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3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3200" b="1" dirty="0" err="1"/>
                            <a:t>তরঙ্গদৈর্ঘ্য</a:t>
                          </a:r>
                          <a:r>
                            <a:rPr lang="en-US" sz="3200" b="1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err="1"/>
                            <a:t>মিটার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8459876"/>
                      </a:ext>
                    </a:extLst>
                  </a:tr>
                  <a:tr h="1012692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3200" b="1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𝛔</m:t>
                              </m:r>
                            </m:oMath>
                          </a14:m>
                          <a:r>
                            <a:rPr lang="en-US" sz="3200" b="1" i="0" dirty="0">
                              <a:solidFill>
                                <a:srgbClr val="002060"/>
                              </a:solidFill>
                            </a:rPr>
                            <a:t> (sigma)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b="1" dirty="0" err="1"/>
                            <a:t>স্টেফানের</a:t>
                          </a:r>
                          <a:r>
                            <a:rPr lang="en-US" sz="2800" b="1" dirty="0"/>
                            <a:t> </a:t>
                          </a:r>
                          <a:r>
                            <a:rPr lang="en-US" sz="2800" b="1" dirty="0" err="1"/>
                            <a:t>ধ্রুবক</a:t>
                          </a:r>
                          <a:r>
                            <a:rPr lang="en-US" sz="2800" b="1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b="1" dirty="0">
                              <a:solidFill>
                                <a:srgbClr val="002060"/>
                              </a:solidFill>
                            </a:rPr>
                            <a:t>5.7 </a:t>
                          </a:r>
                          <a14:m>
                            <m:oMath xmlns:m="http://schemas.openxmlformats.org/officeDocument/2006/math">
                              <m:r>
                                <a:rPr lang="en-US" sz="24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US" sz="24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𝟏𝟎</m:t>
                              </m:r>
                            </m:oMath>
                          </a14:m>
                          <a:r>
                            <a:rPr lang="en-US" sz="2400" b="1" baseline="30000" dirty="0">
                              <a:solidFill>
                                <a:srgbClr val="002060"/>
                              </a:solidFill>
                            </a:rPr>
                            <a:t>-8</a:t>
                          </a:r>
                          <a:r>
                            <a:rPr lang="en-US" sz="2400" b="1" dirty="0">
                              <a:solidFill>
                                <a:srgbClr val="002060"/>
                              </a:solidFill>
                            </a:rPr>
                            <a:t> Wm</a:t>
                          </a:r>
                          <a:r>
                            <a:rPr lang="en-US" sz="2400" b="1" baseline="30000" dirty="0">
                              <a:solidFill>
                                <a:srgbClr val="002060"/>
                              </a:solidFill>
                            </a:rPr>
                            <a:t>-2</a:t>
                          </a:r>
                          <a:r>
                            <a:rPr lang="en-US" sz="2400" b="1" dirty="0">
                              <a:solidFill>
                                <a:srgbClr val="002060"/>
                              </a:solidFill>
                            </a:rPr>
                            <a:t> K</a:t>
                          </a:r>
                          <a:r>
                            <a:rPr lang="en-US" sz="2400" b="1" baseline="30000" dirty="0">
                              <a:solidFill>
                                <a:srgbClr val="002060"/>
                              </a:solidFill>
                            </a:rPr>
                            <a:t>-4</a:t>
                          </a:r>
                          <a:r>
                            <a:rPr lang="en-US" sz="2400" b="1" dirty="0">
                              <a:solidFill>
                                <a:srgbClr val="002060"/>
                              </a:solidFill>
                            </a:rPr>
                            <a:t> </a:t>
                          </a:r>
                        </a:p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b="1" dirty="0">
                              <a:solidFill>
                                <a:srgbClr val="002060"/>
                              </a:solidFill>
                            </a:rPr>
                            <a:t>Wm</a:t>
                          </a:r>
                          <a:r>
                            <a:rPr lang="en-US" sz="2800" b="1" baseline="30000" dirty="0">
                              <a:solidFill>
                                <a:srgbClr val="002060"/>
                              </a:solidFill>
                            </a:rPr>
                            <a:t>-2</a:t>
                          </a:r>
                          <a:r>
                            <a:rPr lang="en-US" sz="2800" b="1" dirty="0">
                              <a:solidFill>
                                <a:srgbClr val="002060"/>
                              </a:solidFill>
                            </a:rPr>
                            <a:t> K</a:t>
                          </a:r>
                          <a:r>
                            <a:rPr lang="en-US" sz="2800" b="1" baseline="30000" dirty="0">
                              <a:solidFill>
                                <a:srgbClr val="002060"/>
                              </a:solidFill>
                            </a:rPr>
                            <a:t>-4</a:t>
                          </a:r>
                          <a:r>
                            <a:rPr lang="en-US" sz="2800" b="1" dirty="0">
                              <a:solidFill>
                                <a:srgbClr val="002060"/>
                              </a:solidFill>
                            </a:rPr>
                            <a:t> </a:t>
                          </a:r>
                          <a:endParaRPr lang="en-US" sz="2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56021660"/>
                      </a:ext>
                    </a:extLst>
                  </a:tr>
                  <a:tr h="572441">
                    <a:tc>
                      <a:txBody>
                        <a:bodyPr/>
                        <a:lstStyle/>
                        <a:p>
                          <a:r>
                            <a:rPr lang="en-US" sz="2800" b="1" dirty="0">
                              <a:solidFill>
                                <a:srgbClr val="002060"/>
                              </a:solidFill>
                            </a:rPr>
                            <a:t>T (Temperature 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b="1" dirty="0" err="1"/>
                            <a:t>তাপমাত্রা</a:t>
                          </a:r>
                          <a:r>
                            <a:rPr lang="en-US" b="1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K (</a:t>
                          </a:r>
                          <a:r>
                            <a:rPr lang="en-US" dirty="0" err="1"/>
                            <a:t>কেলভিন</a:t>
                          </a:r>
                          <a:r>
                            <a:rPr lang="en-US" dirty="0"/>
                            <a:t>)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48123920"/>
                      </a:ext>
                    </a:extLst>
                  </a:tr>
                  <a:tr h="432090">
                    <a:tc>
                      <a:txBody>
                        <a:bodyPr/>
                        <a:lstStyle/>
                        <a:p>
                          <a:r>
                            <a:rPr lang="en-US" sz="3200" dirty="0"/>
                            <a:t>       b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b="1" dirty="0" err="1"/>
                            <a:t>ভীনের</a:t>
                          </a:r>
                          <a:r>
                            <a:rPr lang="en-US" sz="2800" b="1" dirty="0"/>
                            <a:t> </a:t>
                          </a:r>
                          <a:r>
                            <a:rPr lang="en-US" sz="2800" b="1" dirty="0" err="1"/>
                            <a:t>ধ্রুবক</a:t>
                          </a:r>
                          <a:r>
                            <a:rPr lang="en-US" sz="2800" b="1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2.9 x 10</a:t>
                          </a:r>
                          <a:r>
                            <a:rPr lang="en-US" sz="2400" baseline="30000" dirty="0">
                              <a:solidFill>
                                <a:srgbClr val="FF0000"/>
                              </a:solidFill>
                            </a:rPr>
                            <a:t>-3</a:t>
                          </a:r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 </a:t>
                          </a:r>
                          <a:r>
                            <a:rPr lang="en-US" sz="2400" dirty="0" err="1">
                              <a:solidFill>
                                <a:srgbClr val="FF0000"/>
                              </a:solidFill>
                            </a:rPr>
                            <a:t>mK</a:t>
                          </a:r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 </a:t>
                          </a:r>
                        </a:p>
                        <a:p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800" dirty="0" err="1">
                              <a:solidFill>
                                <a:srgbClr val="FF0000"/>
                              </a:solidFill>
                            </a:rPr>
                            <a:t>mK</a:t>
                          </a:r>
                          <a:r>
                            <a:rPr lang="en-US" sz="1800" dirty="0">
                              <a:solidFill>
                                <a:srgbClr val="FF0000"/>
                              </a:solidFill>
                            </a:rPr>
                            <a:t> </a:t>
                          </a:r>
                        </a:p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66333410"/>
                      </a:ext>
                    </a:extLst>
                  </a:tr>
                  <a:tr h="572441"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E (Energy )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b="1" dirty="0" err="1"/>
                            <a:t>বিকিরিত</a:t>
                          </a:r>
                          <a:r>
                            <a:rPr lang="en-US" sz="2000" b="1" dirty="0"/>
                            <a:t> </a:t>
                          </a:r>
                          <a:r>
                            <a:rPr lang="en-US" sz="2000" b="1" dirty="0" err="1"/>
                            <a:t>শক্তির</a:t>
                          </a:r>
                          <a:r>
                            <a:rPr lang="en-US" sz="2000" b="1" dirty="0"/>
                            <a:t> </a:t>
                          </a:r>
                          <a:r>
                            <a:rPr lang="en-US" sz="2000" b="1" dirty="0" err="1"/>
                            <a:t>পরিমান</a:t>
                          </a:r>
                          <a:endParaRPr lang="en-US" sz="20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J ( Joule)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73279106"/>
                      </a:ext>
                    </a:extLst>
                  </a:tr>
                  <a:tr h="57244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2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num>
                                  <m:den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b="1" dirty="0" err="1"/>
                            <a:t>শক্তি</a:t>
                          </a:r>
                          <a:r>
                            <a:rPr lang="en-US" sz="2000" b="1" dirty="0"/>
                            <a:t> </a:t>
                          </a:r>
                          <a:r>
                            <a:rPr lang="en-US" sz="2000" b="1" dirty="0" err="1"/>
                            <a:t>বিকিরনের</a:t>
                          </a:r>
                          <a:r>
                            <a:rPr lang="en-US" sz="2000" b="1" dirty="0"/>
                            <a:t> </a:t>
                          </a:r>
                          <a:r>
                            <a:rPr lang="en-US" sz="2000" b="1" dirty="0" err="1"/>
                            <a:t>হার</a:t>
                          </a:r>
                          <a:r>
                            <a:rPr lang="en-US" sz="2000" b="1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Js</a:t>
                          </a:r>
                          <a:r>
                            <a:rPr lang="en-US" sz="2400" baseline="30000" dirty="0"/>
                            <a:t>-1</a:t>
                          </a:r>
                          <a:r>
                            <a:rPr lang="en-US" sz="2400" baseline="0" dirty="0"/>
                            <a:t> </a:t>
                          </a:r>
                          <a:r>
                            <a:rPr lang="en-US" sz="2400" baseline="0" dirty="0" err="1"/>
                            <a:t>অথবা</a:t>
                          </a:r>
                          <a:r>
                            <a:rPr lang="en-US" sz="2400" baseline="0" dirty="0"/>
                            <a:t> W (watt) </a:t>
                          </a:r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3352361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8">
                <a:extLst>
                  <a:ext uri="{FF2B5EF4-FFF2-40B4-BE49-F238E27FC236}">
                    <a16:creationId xmlns:a16="http://schemas.microsoft.com/office/drawing/2014/main" id="{4AE4EF30-6FD9-BD2E-8D73-5F84C81B551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95154812"/>
                  </p:ext>
                </p:extLst>
              </p:nvPr>
            </p:nvGraphicFramePr>
            <p:xfrm>
              <a:off x="492388" y="1185991"/>
              <a:ext cx="11207224" cy="5170359"/>
            </p:xfrm>
            <a:graphic>
              <a:graphicData uri="http://schemas.openxmlformats.org/drawingml/2006/table">
                <a:tbl>
                  <a:tblPr firstRow="1" bandRow="1">
                    <a:tableStyleId>{35758FB7-9AC5-4552-8A53-C91805E547FA}</a:tableStyleId>
                  </a:tblPr>
                  <a:tblGrid>
                    <a:gridCol w="2801806">
                      <a:extLst>
                        <a:ext uri="{9D8B030D-6E8A-4147-A177-3AD203B41FA5}">
                          <a16:colId xmlns:a16="http://schemas.microsoft.com/office/drawing/2014/main" val="2630766819"/>
                        </a:ext>
                      </a:extLst>
                    </a:gridCol>
                    <a:gridCol w="2801806">
                      <a:extLst>
                        <a:ext uri="{9D8B030D-6E8A-4147-A177-3AD203B41FA5}">
                          <a16:colId xmlns:a16="http://schemas.microsoft.com/office/drawing/2014/main" val="2499542892"/>
                        </a:ext>
                      </a:extLst>
                    </a:gridCol>
                    <a:gridCol w="2801806">
                      <a:extLst>
                        <a:ext uri="{9D8B030D-6E8A-4147-A177-3AD203B41FA5}">
                          <a16:colId xmlns:a16="http://schemas.microsoft.com/office/drawing/2014/main" val="63508228"/>
                        </a:ext>
                      </a:extLst>
                    </a:gridCol>
                    <a:gridCol w="2801806">
                      <a:extLst>
                        <a:ext uri="{9D8B030D-6E8A-4147-A177-3AD203B41FA5}">
                          <a16:colId xmlns:a16="http://schemas.microsoft.com/office/drawing/2014/main" val="3370441500"/>
                        </a:ext>
                      </a:extLst>
                    </a:gridCol>
                  </a:tblGrid>
                  <a:tr h="600150">
                    <a:tc>
                      <a:txBody>
                        <a:bodyPr/>
                        <a:lstStyle/>
                        <a:p>
                          <a:r>
                            <a:rPr lang="en-US" dirty="0" err="1"/>
                            <a:t>প্রতীক</a:t>
                          </a:r>
                          <a:r>
                            <a:rPr lang="en-US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err="1"/>
                            <a:t>প্রকাশিত</a:t>
                          </a:r>
                          <a:r>
                            <a:rPr lang="en-US" dirty="0"/>
                            <a:t> </a:t>
                          </a:r>
                          <a:r>
                            <a:rPr lang="en-US" dirty="0" err="1"/>
                            <a:t>নাম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err="1"/>
                            <a:t>মান</a:t>
                          </a:r>
                          <a:r>
                            <a:rPr lang="en-US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err="1"/>
                            <a:t>একক</a:t>
                          </a:r>
                          <a:r>
                            <a:rPr lang="en-US" dirty="0"/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95861054"/>
                      </a:ext>
                    </a:extLst>
                  </a:tr>
                  <a:tr h="60128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107143" r="-300217" b="-66632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3200" b="1" dirty="0" err="1"/>
                            <a:t>তরঙ্গদৈর্ঘ্য</a:t>
                          </a:r>
                          <a:r>
                            <a:rPr lang="en-US" sz="3200" b="1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err="1"/>
                            <a:t>মিটার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8459876"/>
                      </a:ext>
                    </a:extLst>
                  </a:tr>
                  <a:tr h="101269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121557" r="-300217" b="-2910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b="1" dirty="0" err="1"/>
                            <a:t>স্টেফানের</a:t>
                          </a:r>
                          <a:r>
                            <a:rPr lang="en-US" sz="2800" b="1" dirty="0"/>
                            <a:t> </a:t>
                          </a:r>
                          <a:r>
                            <a:rPr lang="en-US" sz="2800" b="1" dirty="0" err="1"/>
                            <a:t>ধ্রুবক</a:t>
                          </a:r>
                          <a:r>
                            <a:rPr lang="en-US" sz="2800" b="1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121557" r="-100217" b="-2910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b="1" dirty="0">
                              <a:solidFill>
                                <a:srgbClr val="002060"/>
                              </a:solidFill>
                            </a:rPr>
                            <a:t>Wm</a:t>
                          </a:r>
                          <a:r>
                            <a:rPr lang="en-US" sz="2800" b="1" baseline="30000" dirty="0">
                              <a:solidFill>
                                <a:srgbClr val="002060"/>
                              </a:solidFill>
                            </a:rPr>
                            <a:t>-2</a:t>
                          </a:r>
                          <a:r>
                            <a:rPr lang="en-US" sz="2800" b="1" dirty="0">
                              <a:solidFill>
                                <a:srgbClr val="002060"/>
                              </a:solidFill>
                            </a:rPr>
                            <a:t> K</a:t>
                          </a:r>
                          <a:r>
                            <a:rPr lang="en-US" sz="2800" b="1" baseline="30000" dirty="0">
                              <a:solidFill>
                                <a:srgbClr val="002060"/>
                              </a:solidFill>
                            </a:rPr>
                            <a:t>-4</a:t>
                          </a:r>
                          <a:r>
                            <a:rPr lang="en-US" sz="2800" b="1" dirty="0">
                              <a:solidFill>
                                <a:srgbClr val="002060"/>
                              </a:solidFill>
                            </a:rPr>
                            <a:t> </a:t>
                          </a:r>
                          <a:endParaRPr lang="en-US" sz="2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56021660"/>
                      </a:ext>
                    </a:extLst>
                  </a:tr>
                  <a:tr h="572441">
                    <a:tc>
                      <a:txBody>
                        <a:bodyPr/>
                        <a:lstStyle/>
                        <a:p>
                          <a:r>
                            <a:rPr lang="en-US" sz="2800" b="1" dirty="0">
                              <a:solidFill>
                                <a:srgbClr val="002060"/>
                              </a:solidFill>
                            </a:rPr>
                            <a:t>T (Temperature 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b="1" dirty="0" err="1"/>
                            <a:t>তাপমাত্রা</a:t>
                          </a:r>
                          <a:r>
                            <a:rPr lang="en-US" b="1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K (</a:t>
                          </a:r>
                          <a:r>
                            <a:rPr lang="en-US" dirty="0" err="1"/>
                            <a:t>কেলভিন</a:t>
                          </a:r>
                          <a:r>
                            <a:rPr lang="en-US" dirty="0"/>
                            <a:t>)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48123920"/>
                      </a:ext>
                    </a:extLst>
                  </a:tr>
                  <a:tr h="792480">
                    <a:tc>
                      <a:txBody>
                        <a:bodyPr/>
                        <a:lstStyle/>
                        <a:p>
                          <a:r>
                            <a:rPr lang="en-US" sz="3200" dirty="0"/>
                            <a:t>       b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b="1" dirty="0" err="1"/>
                            <a:t>ভীনের</a:t>
                          </a:r>
                          <a:r>
                            <a:rPr lang="en-US" sz="2800" b="1" dirty="0"/>
                            <a:t> </a:t>
                          </a:r>
                          <a:r>
                            <a:rPr lang="en-US" sz="2800" b="1" dirty="0" err="1"/>
                            <a:t>ধ্রুবক</a:t>
                          </a:r>
                          <a:r>
                            <a:rPr lang="en-US" sz="2800" b="1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2.9 x 10</a:t>
                          </a:r>
                          <a:r>
                            <a:rPr lang="en-US" sz="2400" baseline="30000" dirty="0">
                              <a:solidFill>
                                <a:srgbClr val="FF0000"/>
                              </a:solidFill>
                            </a:rPr>
                            <a:t>-3</a:t>
                          </a:r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 </a:t>
                          </a:r>
                          <a:r>
                            <a:rPr lang="en-US" sz="2400" dirty="0" err="1">
                              <a:solidFill>
                                <a:srgbClr val="FF0000"/>
                              </a:solidFill>
                            </a:rPr>
                            <a:t>mK</a:t>
                          </a:r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 </a:t>
                          </a:r>
                        </a:p>
                        <a:p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800" dirty="0" err="1">
                              <a:solidFill>
                                <a:srgbClr val="FF0000"/>
                              </a:solidFill>
                            </a:rPr>
                            <a:t>mK</a:t>
                          </a:r>
                          <a:r>
                            <a:rPr lang="en-US" sz="1800" dirty="0">
                              <a:solidFill>
                                <a:srgbClr val="FF0000"/>
                              </a:solidFill>
                            </a:rPr>
                            <a:t> </a:t>
                          </a:r>
                        </a:p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66333410"/>
                      </a:ext>
                    </a:extLst>
                  </a:tr>
                  <a:tr h="701040">
                    <a:tc>
                      <a:txBody>
                        <a:bodyPr/>
                        <a:lstStyle/>
                        <a:p>
                          <a:r>
                            <a:rPr lang="en-US" sz="2800" dirty="0"/>
                            <a:t>E (Energy )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b="1" dirty="0" err="1"/>
                            <a:t>বিকিরিত</a:t>
                          </a:r>
                          <a:r>
                            <a:rPr lang="en-US" sz="2000" b="1" dirty="0"/>
                            <a:t> </a:t>
                          </a:r>
                          <a:r>
                            <a:rPr lang="en-US" sz="2000" b="1" dirty="0" err="1"/>
                            <a:t>শক্তির</a:t>
                          </a:r>
                          <a:r>
                            <a:rPr lang="en-US" sz="2000" b="1" dirty="0"/>
                            <a:t> </a:t>
                          </a:r>
                          <a:r>
                            <a:rPr lang="en-US" sz="2000" b="1" dirty="0" err="1"/>
                            <a:t>পরিমান</a:t>
                          </a:r>
                          <a:endParaRPr lang="en-US" sz="20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J ( Joule)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73279106"/>
                      </a:ext>
                    </a:extLst>
                  </a:tr>
                  <a:tr h="89027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485616" r="-300217" b="-6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b="1" dirty="0" err="1"/>
                            <a:t>শক্তি</a:t>
                          </a:r>
                          <a:r>
                            <a:rPr lang="en-US" sz="2000" b="1" dirty="0"/>
                            <a:t> </a:t>
                          </a:r>
                          <a:r>
                            <a:rPr lang="en-US" sz="2000" b="1" dirty="0" err="1"/>
                            <a:t>বিকিরনের</a:t>
                          </a:r>
                          <a:r>
                            <a:rPr lang="en-US" sz="2000" b="1" dirty="0"/>
                            <a:t> </a:t>
                          </a:r>
                          <a:r>
                            <a:rPr lang="en-US" sz="2000" b="1" dirty="0" err="1"/>
                            <a:t>হার</a:t>
                          </a:r>
                          <a:r>
                            <a:rPr lang="en-US" sz="2000" b="1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Js</a:t>
                          </a:r>
                          <a:r>
                            <a:rPr lang="en-US" sz="2400" baseline="30000" dirty="0"/>
                            <a:t>-1</a:t>
                          </a:r>
                          <a:r>
                            <a:rPr lang="en-US" sz="2400" baseline="0" dirty="0"/>
                            <a:t> </a:t>
                          </a:r>
                          <a:r>
                            <a:rPr lang="en-US" sz="2400" baseline="0" dirty="0" err="1"/>
                            <a:t>অথবা</a:t>
                          </a:r>
                          <a:r>
                            <a:rPr lang="en-US" sz="2400" baseline="0" dirty="0"/>
                            <a:t> W (watt) </a:t>
                          </a:r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3352361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658916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86726">
              <a:srgbClr val="7DAFDE"/>
            </a:gs>
            <a:gs pos="50470">
              <a:srgbClr val="D8E7F5"/>
            </a:gs>
            <a:gs pos="0">
              <a:srgbClr val="7030A0"/>
            </a:gs>
            <a:gs pos="35000">
              <a:schemeClr val="accent5">
                <a:lumMod val="0"/>
                <a:lumOff val="100000"/>
              </a:schemeClr>
            </a:gs>
            <a:gs pos="100000">
              <a:schemeClr val="accent5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48F85B5-2B32-3314-E76D-7895E8D2E744}"/>
                  </a:ext>
                </a:extLst>
              </p:cNvPr>
              <p:cNvSpPr txBox="1"/>
              <p:nvPr/>
            </p:nvSpPr>
            <p:spPr>
              <a:xfrm>
                <a:off x="590843" y="703385"/>
                <a:ext cx="11324492" cy="41549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/>
                <a:r>
                  <a:rPr lang="en-US" sz="4400" dirty="0">
                    <a:solidFill>
                      <a:srgbClr val="FF0000"/>
                    </a:solidFill>
                    <a:latin typeface="Nirmala UI" panose="020B0502040204020203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2</a:t>
                </a:r>
                <a:r>
                  <a:rPr lang="en-US" sz="4400" dirty="0">
                    <a:solidFill>
                      <a:srgbClr val="FF0000"/>
                    </a:solidFill>
                    <a:effectLst/>
                    <a:latin typeface="Nirmala UI" panose="020B0502040204020203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। </a:t>
                </a:r>
                <a:r>
                  <a:rPr lang="en-US" sz="4400" dirty="0" err="1"/>
                  <a:t>একটি</a:t>
                </a:r>
                <a:r>
                  <a:rPr lang="en-US" sz="4400" dirty="0"/>
                  <a:t> </a:t>
                </a:r>
                <a:r>
                  <a:rPr lang="en-US" sz="4400" dirty="0" err="1"/>
                  <a:t>টাংস্টেন</a:t>
                </a:r>
                <a:r>
                  <a:rPr lang="en-US" sz="4400" dirty="0"/>
                  <a:t> </a:t>
                </a:r>
                <a:r>
                  <a:rPr lang="en-US" sz="4400" dirty="0" err="1"/>
                  <a:t>বাতির</a:t>
                </a:r>
                <a:r>
                  <a:rPr lang="en-US" sz="4400" dirty="0"/>
                  <a:t> </a:t>
                </a:r>
                <a:r>
                  <a:rPr lang="en-US" sz="4400" dirty="0" err="1"/>
                  <a:t>পৃষ্ঠের</a:t>
                </a:r>
                <a:r>
                  <a:rPr lang="en-US" sz="4400" dirty="0"/>
                  <a:t> </a:t>
                </a:r>
                <a:r>
                  <a:rPr lang="en-US" sz="4400" dirty="0" err="1"/>
                  <a:t>ক্ষেত্রফল</a:t>
                </a:r>
                <a:r>
                  <a:rPr lang="en-US" sz="4400" dirty="0"/>
                  <a:t> 0.4 cm</a:t>
                </a:r>
                <a:r>
                  <a:rPr lang="en-US" sz="4400" baseline="30000" dirty="0"/>
                  <a:t>2</a:t>
                </a:r>
                <a:r>
                  <a:rPr lang="en-US" sz="4400" dirty="0"/>
                  <a:t> । </a:t>
                </a:r>
                <a:r>
                  <a:rPr lang="en-US" sz="4400" dirty="0" err="1"/>
                  <a:t>এটি</a:t>
                </a:r>
                <a:r>
                  <a:rPr lang="en-US" sz="4400" dirty="0"/>
                  <a:t> 3000 K </a:t>
                </a:r>
                <a:r>
                  <a:rPr lang="en-US" sz="4400" dirty="0" err="1"/>
                  <a:t>তাপমাত্রায়</a:t>
                </a:r>
                <a:r>
                  <a:rPr lang="en-US" sz="4400" dirty="0"/>
                  <a:t> </a:t>
                </a:r>
                <a:r>
                  <a:rPr lang="en-US" sz="4400" dirty="0" err="1"/>
                  <a:t>আলো</a:t>
                </a:r>
                <a:r>
                  <a:rPr lang="en-US" sz="4400" dirty="0"/>
                  <a:t> </a:t>
                </a:r>
                <a:r>
                  <a:rPr lang="en-US" sz="4400" dirty="0" err="1"/>
                  <a:t>ছড়াচ্ছে</a:t>
                </a:r>
                <a:r>
                  <a:rPr lang="en-US" sz="4400" dirty="0"/>
                  <a:t> । </a:t>
                </a:r>
                <a:r>
                  <a:rPr lang="en-US" sz="4400" dirty="0" err="1"/>
                  <a:t>বিকিরিত</a:t>
                </a:r>
                <a:r>
                  <a:rPr lang="en-US" sz="4400" dirty="0"/>
                  <a:t> </a:t>
                </a:r>
                <a:r>
                  <a:rPr lang="en-US" sz="4400" dirty="0" err="1"/>
                  <a:t>শক্তির</a:t>
                </a:r>
                <a:r>
                  <a:rPr lang="en-US" sz="4400" dirty="0"/>
                  <a:t> </a:t>
                </a:r>
                <a:r>
                  <a:rPr lang="en-US" sz="4400" dirty="0" err="1"/>
                  <a:t>হার</a:t>
                </a:r>
                <a:r>
                  <a:rPr lang="en-US" sz="4400" dirty="0"/>
                  <a:t> </a:t>
                </a:r>
                <a:r>
                  <a:rPr lang="en-US" sz="4400" dirty="0" err="1"/>
                  <a:t>বের</a:t>
                </a:r>
                <a:r>
                  <a:rPr lang="en-US" sz="4400" dirty="0"/>
                  <a:t> </a:t>
                </a:r>
                <a:r>
                  <a:rPr lang="en-US" sz="4400" dirty="0" err="1"/>
                  <a:t>কর</a:t>
                </a:r>
                <a:r>
                  <a:rPr lang="en-US" sz="4400" dirty="0"/>
                  <a:t>। </a:t>
                </a:r>
                <a14:m>
                  <m:oMath xmlns:m="http://schemas.openxmlformats.org/officeDocument/2006/math">
                    <m:r>
                      <a:rPr lang="en-US" sz="4400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4400" dirty="0"/>
                  <a:t> = 5.7 </a:t>
                </a:r>
                <a14:m>
                  <m:oMath xmlns:m="http://schemas.openxmlformats.org/officeDocument/2006/math">
                    <m:r>
                      <a:rPr lang="en-US" sz="4400" i="1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sz="4400" i="1">
                        <a:latin typeface="Cambria Math" panose="02040503050406030204" pitchFamily="18" charset="0"/>
                      </a:rPr>
                      <m:t>10</m:t>
                    </m:r>
                  </m:oMath>
                </a14:m>
                <a:r>
                  <a:rPr lang="en-US" sz="4400" baseline="30000" dirty="0"/>
                  <a:t>-8</a:t>
                </a:r>
                <a:r>
                  <a:rPr lang="en-US" sz="4400" dirty="0"/>
                  <a:t> Wm</a:t>
                </a:r>
                <a:r>
                  <a:rPr lang="en-US" sz="4400" baseline="30000" dirty="0"/>
                  <a:t>-2</a:t>
                </a:r>
                <a:r>
                  <a:rPr lang="en-US" sz="4400" dirty="0"/>
                  <a:t> K</a:t>
                </a:r>
                <a:r>
                  <a:rPr lang="en-US" sz="4400" baseline="30000" dirty="0"/>
                  <a:t>-4</a:t>
                </a:r>
                <a:r>
                  <a:rPr lang="en-US" sz="4400" dirty="0"/>
                  <a:t> . .  </a:t>
                </a:r>
                <a:r>
                  <a:rPr lang="en-US" sz="4400" dirty="0">
                    <a:solidFill>
                      <a:srgbClr val="FF0000"/>
                    </a:solidFill>
                  </a:rPr>
                  <a:t>[</a:t>
                </a:r>
                <a:r>
                  <a:rPr lang="en-US" sz="4400" dirty="0" err="1">
                    <a:solidFill>
                      <a:srgbClr val="FF0000"/>
                    </a:solidFill>
                  </a:rPr>
                  <a:t>উদাহরণ</a:t>
                </a:r>
                <a:r>
                  <a:rPr lang="en-US" sz="4400" dirty="0">
                    <a:solidFill>
                      <a:srgbClr val="FF0000"/>
                    </a:solidFill>
                  </a:rPr>
                  <a:t> -0৫] </a:t>
                </a:r>
              </a:p>
              <a:p>
                <a:pPr lvl="0"/>
                <a:r>
                  <a:rPr lang="en-US" sz="4400" dirty="0">
                    <a:solidFill>
                      <a:srgbClr val="FF0000"/>
                    </a:solidFill>
                  </a:rPr>
                  <a:t>Ans. 184.68 w</a:t>
                </a:r>
              </a:p>
              <a:p>
                <a:endParaRPr lang="en-US" sz="4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48F85B5-2B32-3314-E76D-7895E8D2E7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843" y="703385"/>
                <a:ext cx="11324492" cy="4154984"/>
              </a:xfrm>
              <a:prstGeom prst="rect">
                <a:avLst/>
              </a:prstGeom>
              <a:blipFill>
                <a:blip r:embed="rId2"/>
                <a:stretch>
                  <a:fillRect l="-2207" t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42CC566-9B18-CB4F-1F76-3C1F80417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36AD7-2D77-48DE-8D9D-DA69FA0C157F}" type="slidenum">
              <a:rPr lang="en-US" smtClean="0"/>
              <a:t>13</a:t>
            </a:fld>
            <a:endParaRPr lang="en-US"/>
          </a:p>
        </p:txBody>
      </p:sp>
      <p:sp>
        <p:nvSpPr>
          <p:cNvPr id="4" name="Footer Placeholder 7">
            <a:extLst>
              <a:ext uri="{FF2B5EF4-FFF2-40B4-BE49-F238E27FC236}">
                <a16:creationId xmlns:a16="http://schemas.microsoft.com/office/drawing/2014/main" id="{D2E14BAD-D4B8-FFC2-613C-6AA8BD8C14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72209" y="6356350"/>
            <a:ext cx="9727095" cy="365125"/>
          </a:xfrm>
        </p:spPr>
        <p:txBody>
          <a:bodyPr/>
          <a:lstStyle/>
          <a:p>
            <a:r>
              <a:rPr lang="en-US" sz="1400" dirty="0">
                <a:solidFill>
                  <a:srgbClr val="002060"/>
                </a:solidFill>
              </a:rPr>
              <a:t>Do not share this slide anyone without Permission | only for PSZ DUET admission Online batch </a:t>
            </a:r>
          </a:p>
        </p:txBody>
      </p:sp>
    </p:spTree>
    <p:extLst>
      <p:ext uri="{BB962C8B-B14F-4D97-AF65-F5344CB8AC3E}">
        <p14:creationId xmlns:p14="http://schemas.microsoft.com/office/powerpoint/2010/main" val="28066845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86726">
              <a:srgbClr val="7DAFDE"/>
            </a:gs>
            <a:gs pos="50470">
              <a:srgbClr val="D8E7F5"/>
            </a:gs>
            <a:gs pos="0">
              <a:srgbClr val="7030A0"/>
            </a:gs>
            <a:gs pos="35000">
              <a:schemeClr val="accent5">
                <a:lumMod val="0"/>
                <a:lumOff val="100000"/>
              </a:schemeClr>
            </a:gs>
            <a:gs pos="100000">
              <a:schemeClr val="accent5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48F85B5-2B32-3314-E76D-7895E8D2E744}"/>
              </a:ext>
            </a:extLst>
          </p:cNvPr>
          <p:cNvSpPr txBox="1"/>
          <p:nvPr/>
        </p:nvSpPr>
        <p:spPr>
          <a:xfrm>
            <a:off x="590843" y="703385"/>
            <a:ext cx="11324492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FF0000"/>
                </a:solidFill>
                <a:effectLst/>
                <a:latin typeface="Nirmala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3। </a:t>
            </a:r>
            <a:r>
              <a:rPr lang="en-US" sz="4400" dirty="0" err="1"/>
              <a:t>কোন</a:t>
            </a:r>
            <a:r>
              <a:rPr lang="en-US" sz="4400" dirty="0"/>
              <a:t> </a:t>
            </a:r>
            <a:r>
              <a:rPr lang="en-US" sz="4400" dirty="0" err="1"/>
              <a:t>বস্তুর</a:t>
            </a:r>
            <a:r>
              <a:rPr lang="en-US" sz="4400" dirty="0"/>
              <a:t> </a:t>
            </a:r>
            <a:r>
              <a:rPr lang="en-US" sz="4400" dirty="0" err="1"/>
              <a:t>পৃষ্ঠের</a:t>
            </a:r>
            <a:r>
              <a:rPr lang="en-US" sz="4400" dirty="0"/>
              <a:t> </a:t>
            </a:r>
            <a:r>
              <a:rPr lang="en-US" sz="4400" dirty="0" err="1"/>
              <a:t>ক্ষেত্রফল</a:t>
            </a:r>
            <a:r>
              <a:rPr lang="en-US" sz="4400" dirty="0"/>
              <a:t> 0.1 m</a:t>
            </a:r>
            <a:r>
              <a:rPr lang="en-US" sz="4400" baseline="30000" dirty="0"/>
              <a:t>2</a:t>
            </a:r>
            <a:r>
              <a:rPr lang="en-US" sz="4400" dirty="0"/>
              <a:t> । </a:t>
            </a:r>
            <a:r>
              <a:rPr lang="en-US" sz="4400" dirty="0" err="1"/>
              <a:t>বস্তুটিকে</a:t>
            </a:r>
            <a:r>
              <a:rPr lang="en-US" sz="4400" dirty="0"/>
              <a:t> 1000 K </a:t>
            </a:r>
            <a:r>
              <a:rPr lang="en-US" sz="4400" dirty="0" err="1"/>
              <a:t>তাপমাত্রায়</a:t>
            </a:r>
            <a:r>
              <a:rPr lang="en-US" sz="4400" dirty="0"/>
              <a:t> </a:t>
            </a:r>
            <a:r>
              <a:rPr lang="en-US" sz="4400" dirty="0" err="1"/>
              <a:t>উত্তপ্ত</a:t>
            </a:r>
            <a:r>
              <a:rPr lang="en-US" sz="4400" dirty="0"/>
              <a:t> </a:t>
            </a:r>
            <a:r>
              <a:rPr lang="en-US" sz="4400" dirty="0" err="1"/>
              <a:t>করা</a:t>
            </a:r>
            <a:r>
              <a:rPr lang="en-US" sz="4400" dirty="0"/>
              <a:t> </a:t>
            </a:r>
            <a:r>
              <a:rPr lang="en-US" sz="4400" dirty="0" err="1"/>
              <a:t>হলে</a:t>
            </a:r>
            <a:r>
              <a:rPr lang="en-US" sz="4400" dirty="0"/>
              <a:t> , </a:t>
            </a:r>
            <a:r>
              <a:rPr lang="en-US" sz="4400" dirty="0" err="1"/>
              <a:t>এটি</a:t>
            </a:r>
            <a:r>
              <a:rPr lang="en-US" sz="4400" dirty="0"/>
              <a:t> 1 </a:t>
            </a:r>
            <a:r>
              <a:rPr lang="en-US" sz="4400" dirty="0" err="1"/>
              <a:t>ঘণ্টায়</a:t>
            </a:r>
            <a:r>
              <a:rPr lang="en-US" sz="4400" dirty="0"/>
              <a:t> </a:t>
            </a:r>
            <a:r>
              <a:rPr lang="en-US" sz="4400" dirty="0" err="1"/>
              <a:t>কী</a:t>
            </a:r>
            <a:r>
              <a:rPr lang="en-US" sz="4400" dirty="0"/>
              <a:t> </a:t>
            </a:r>
            <a:r>
              <a:rPr lang="en-US" sz="4400" dirty="0" err="1"/>
              <a:t>পরিমাণ</a:t>
            </a:r>
            <a:r>
              <a:rPr lang="en-US" sz="4400" dirty="0"/>
              <a:t> </a:t>
            </a:r>
            <a:r>
              <a:rPr lang="en-US" sz="4400" dirty="0" err="1"/>
              <a:t>শক্তি</a:t>
            </a:r>
            <a:r>
              <a:rPr lang="en-US" sz="4400" dirty="0"/>
              <a:t> </a:t>
            </a:r>
            <a:r>
              <a:rPr lang="en-US" sz="4400" dirty="0" err="1"/>
              <a:t>বিকিরণ</a:t>
            </a:r>
            <a:r>
              <a:rPr lang="en-US" sz="4400" dirty="0"/>
              <a:t> </a:t>
            </a:r>
            <a:r>
              <a:rPr lang="en-US" sz="4400" dirty="0" err="1"/>
              <a:t>করবে</a:t>
            </a:r>
            <a:r>
              <a:rPr lang="en-US" sz="4400" dirty="0"/>
              <a:t> ? </a:t>
            </a:r>
            <a:r>
              <a:rPr lang="en-US" sz="4400" dirty="0" err="1"/>
              <a:t>বস্তুটির</a:t>
            </a:r>
            <a:r>
              <a:rPr lang="en-US" sz="4400" dirty="0"/>
              <a:t> </a:t>
            </a:r>
            <a:r>
              <a:rPr lang="en-US" sz="4400" dirty="0" err="1"/>
              <a:t>আপেক্ষিক</a:t>
            </a:r>
            <a:r>
              <a:rPr lang="en-US" sz="4400" dirty="0"/>
              <a:t> </a:t>
            </a:r>
            <a:r>
              <a:rPr lang="en-US" sz="4400" dirty="0" err="1"/>
              <a:t>বিকিরণ</a:t>
            </a:r>
            <a:r>
              <a:rPr lang="en-US" sz="4400" dirty="0"/>
              <a:t> </a:t>
            </a:r>
            <a:r>
              <a:rPr lang="en-US" sz="4400" dirty="0" err="1"/>
              <a:t>ক্ষমতা</a:t>
            </a:r>
            <a:r>
              <a:rPr lang="en-US" sz="4400" dirty="0"/>
              <a:t> 0.7 </a:t>
            </a:r>
            <a:r>
              <a:rPr lang="en-US" sz="4400" dirty="0">
                <a:solidFill>
                  <a:srgbClr val="FF0000"/>
                </a:solidFill>
              </a:rPr>
              <a:t>[</a:t>
            </a:r>
            <a:r>
              <a:rPr lang="en-US" sz="4400" dirty="0" err="1">
                <a:solidFill>
                  <a:srgbClr val="FF0000"/>
                </a:solidFill>
              </a:rPr>
              <a:t>উদাহরণ</a:t>
            </a:r>
            <a:r>
              <a:rPr lang="en-US" sz="4400" dirty="0">
                <a:solidFill>
                  <a:srgbClr val="FF0000"/>
                </a:solidFill>
              </a:rPr>
              <a:t> – ০৭ ]</a:t>
            </a:r>
          </a:p>
          <a:p>
            <a:r>
              <a:rPr lang="en-US" sz="4400" dirty="0">
                <a:solidFill>
                  <a:srgbClr val="FF0000"/>
                </a:solidFill>
              </a:rPr>
              <a:t>[</a:t>
            </a:r>
            <a:r>
              <a:rPr lang="en-US" sz="4400" dirty="0">
                <a:solidFill>
                  <a:srgbClr val="002060"/>
                </a:solidFill>
              </a:rPr>
              <a:t>ans. 1.44 X 10</a:t>
            </a:r>
            <a:r>
              <a:rPr lang="en-US" sz="4400" baseline="30000" dirty="0">
                <a:solidFill>
                  <a:srgbClr val="002060"/>
                </a:solidFill>
              </a:rPr>
              <a:t>7</a:t>
            </a:r>
            <a:r>
              <a:rPr lang="en-US" sz="4400" dirty="0">
                <a:solidFill>
                  <a:srgbClr val="002060"/>
                </a:solidFill>
              </a:rPr>
              <a:t> J </a:t>
            </a:r>
            <a:r>
              <a:rPr lang="en-US" sz="4400" dirty="0">
                <a:solidFill>
                  <a:srgbClr val="FF0000"/>
                </a:solidFill>
              </a:rPr>
              <a:t>]</a:t>
            </a:r>
          </a:p>
          <a:p>
            <a:pPr lvl="0"/>
            <a:endParaRPr lang="en-US" sz="4400" dirty="0"/>
          </a:p>
          <a:p>
            <a:endParaRPr lang="en-US" sz="44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14C0677-EBA6-0A54-3669-4C8E48CA3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36AD7-2D77-48DE-8D9D-DA69FA0C157F}" type="slidenum">
              <a:rPr lang="en-US" smtClean="0"/>
              <a:t>14</a:t>
            </a:fld>
            <a:endParaRPr lang="en-US"/>
          </a:p>
        </p:txBody>
      </p:sp>
      <p:sp>
        <p:nvSpPr>
          <p:cNvPr id="4" name="Footer Placeholder 7">
            <a:extLst>
              <a:ext uri="{FF2B5EF4-FFF2-40B4-BE49-F238E27FC236}">
                <a16:creationId xmlns:a16="http://schemas.microsoft.com/office/drawing/2014/main" id="{30FC1114-6C7B-9FD1-98EC-3AF73B2AED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72209" y="6356350"/>
            <a:ext cx="9727095" cy="365125"/>
          </a:xfrm>
        </p:spPr>
        <p:txBody>
          <a:bodyPr/>
          <a:lstStyle/>
          <a:p>
            <a:r>
              <a:rPr lang="en-US" sz="1400" dirty="0">
                <a:solidFill>
                  <a:srgbClr val="002060"/>
                </a:solidFill>
              </a:rPr>
              <a:t>Do not share this slide anyone without Permission | only for PSZ DUET admission Online batch </a:t>
            </a:r>
          </a:p>
        </p:txBody>
      </p:sp>
    </p:spTree>
    <p:extLst>
      <p:ext uri="{BB962C8B-B14F-4D97-AF65-F5344CB8AC3E}">
        <p14:creationId xmlns:p14="http://schemas.microsoft.com/office/powerpoint/2010/main" val="4804358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86726">
              <a:srgbClr val="7DAFDE"/>
            </a:gs>
            <a:gs pos="50470">
              <a:srgbClr val="D8E7F5"/>
            </a:gs>
            <a:gs pos="0">
              <a:srgbClr val="7030A0"/>
            </a:gs>
            <a:gs pos="35000">
              <a:schemeClr val="accent5">
                <a:lumMod val="0"/>
                <a:lumOff val="100000"/>
              </a:schemeClr>
            </a:gs>
            <a:gs pos="100000">
              <a:schemeClr val="accent5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48F85B5-2B32-3314-E76D-7895E8D2E744}"/>
                  </a:ext>
                </a:extLst>
              </p:cNvPr>
              <p:cNvSpPr txBox="1"/>
              <p:nvPr/>
            </p:nvSpPr>
            <p:spPr>
              <a:xfrm>
                <a:off x="590843" y="703385"/>
                <a:ext cx="11324492" cy="46123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4400" dirty="0">
                    <a:solidFill>
                      <a:srgbClr val="FF0000"/>
                    </a:solidFill>
                    <a:latin typeface="Nirmala UI" panose="020B0502040204020203" pitchFamily="34" charset="0"/>
                    <a:cs typeface="Times New Roman" panose="02020603050405020304" pitchFamily="18" charset="0"/>
                  </a:rPr>
                  <a:t>4</a:t>
                </a:r>
                <a:r>
                  <a:rPr lang="en-US" sz="4400" dirty="0">
                    <a:latin typeface="Nirmala UI" panose="020B0502040204020203" pitchFamily="34" charset="0"/>
                    <a:cs typeface="Times New Roman" panose="02020603050405020304" pitchFamily="18" charset="0"/>
                  </a:rPr>
                  <a:t>.</a:t>
                </a:r>
                <a:r>
                  <a:rPr lang="en-US" sz="4400" dirty="0">
                    <a:effectLst/>
                    <a:latin typeface="Nirmala UI" panose="020B0502040204020203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4400" dirty="0" err="1">
                    <a:effectLst/>
                    <a:latin typeface="Nirmala UI" panose="020B0502040204020203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কোন</a:t>
                </a:r>
                <a:r>
                  <a:rPr lang="en-US" sz="4400" dirty="0">
                    <a:effectLst/>
                    <a:latin typeface="Nirmala UI" panose="020B0502040204020203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4400" dirty="0" err="1">
                    <a:effectLst/>
                    <a:latin typeface="Nirmala UI" panose="020B0502040204020203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গোলকের</a:t>
                </a:r>
                <a:r>
                  <a:rPr lang="en-US" sz="4400" dirty="0">
                    <a:effectLst/>
                    <a:latin typeface="Nirmala UI" panose="020B0502040204020203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4400" dirty="0" err="1">
                    <a:effectLst/>
                    <a:latin typeface="Nirmala UI" panose="020B0502040204020203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ব্যাসার্ধ</a:t>
                </a:r>
                <a:r>
                  <a:rPr lang="en-US" sz="4400" dirty="0">
                    <a:effectLst/>
                    <a:latin typeface="Nirmala UI" panose="020B0502040204020203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0.1m  , </a:t>
                </a:r>
                <a:r>
                  <a:rPr lang="en-US" sz="4400" dirty="0" err="1">
                    <a:effectLst/>
                    <a:latin typeface="Nirmala UI" panose="020B0502040204020203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তাপমাত্রা</a:t>
                </a:r>
                <a:r>
                  <a:rPr lang="en-US" sz="4400" dirty="0">
                    <a:effectLst/>
                    <a:latin typeface="Nirmala UI" panose="020B0502040204020203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227</a:t>
                </a:r>
                <a14:m>
                  <m:oMath xmlns:m="http://schemas.openxmlformats.org/officeDocument/2006/math">
                    <m:r>
                      <a:rPr lang="en-US" sz="44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Nirmala UI" panose="020B0502040204020203" pitchFamily="34" charset="0"/>
                      </a:rPr>
                      <m:t>°</m:t>
                    </m:r>
                  </m:oMath>
                </a14:m>
                <a:r>
                  <a:rPr lang="en-US" sz="4400" dirty="0">
                    <a:effectLst/>
                    <a:latin typeface="Nirmala UI" panose="020B0502040204020203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C । </a:t>
                </a:r>
                <a:r>
                  <a:rPr lang="en-US" sz="4400" dirty="0" err="1">
                    <a:effectLst/>
                    <a:latin typeface="Nirmala UI" panose="020B0502040204020203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যদি</a:t>
                </a:r>
                <a:r>
                  <a:rPr lang="en-US" sz="4400" dirty="0">
                    <a:effectLst/>
                    <a:latin typeface="Nirmala UI" panose="020B0502040204020203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4400" dirty="0" err="1">
                    <a:effectLst/>
                    <a:latin typeface="Nirmala UI" panose="020B0502040204020203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গোলকটির</a:t>
                </a:r>
                <a:r>
                  <a:rPr lang="en-US" sz="4400" dirty="0">
                    <a:effectLst/>
                    <a:latin typeface="Nirmala UI" panose="020B0502040204020203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4400" dirty="0" err="1">
                    <a:effectLst/>
                    <a:latin typeface="Nirmala UI" panose="020B0502040204020203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আপেক্ষিক</a:t>
                </a:r>
                <a:r>
                  <a:rPr lang="en-US" sz="4400" dirty="0">
                    <a:effectLst/>
                    <a:latin typeface="Nirmala UI" panose="020B0502040204020203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4400" dirty="0" err="1">
                    <a:effectLst/>
                    <a:latin typeface="Nirmala UI" panose="020B0502040204020203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বিকিরণ</a:t>
                </a:r>
                <a:r>
                  <a:rPr lang="en-US" sz="4400" dirty="0">
                    <a:effectLst/>
                    <a:latin typeface="Nirmala UI" panose="020B0502040204020203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4400" dirty="0" err="1">
                    <a:effectLst/>
                    <a:latin typeface="Nirmala UI" panose="020B0502040204020203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ক্ষমতা</a:t>
                </a:r>
                <a:r>
                  <a:rPr lang="en-US" sz="4400" dirty="0">
                    <a:effectLst/>
                    <a:latin typeface="Nirmala UI" panose="020B0502040204020203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0.5 </a:t>
                </a:r>
                <a:r>
                  <a:rPr lang="en-US" sz="4400" dirty="0" err="1">
                    <a:effectLst/>
                    <a:latin typeface="Nirmala UI" panose="020B0502040204020203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হয়</a:t>
                </a:r>
                <a:r>
                  <a:rPr lang="en-US" sz="4400" dirty="0">
                    <a:effectLst/>
                    <a:latin typeface="Nirmala UI" panose="020B0502040204020203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4400" dirty="0" err="1">
                    <a:effectLst/>
                    <a:latin typeface="Nirmala UI" panose="020B0502040204020203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তবে</a:t>
                </a:r>
                <a:r>
                  <a:rPr lang="en-US" sz="4400" dirty="0">
                    <a:effectLst/>
                    <a:latin typeface="Nirmala UI" panose="020B0502040204020203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4400" dirty="0" err="1">
                    <a:effectLst/>
                    <a:latin typeface="Nirmala UI" panose="020B0502040204020203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গোলকটি</a:t>
                </a:r>
                <a:r>
                  <a:rPr lang="en-US" sz="4400" dirty="0">
                    <a:effectLst/>
                    <a:latin typeface="Nirmala UI" panose="020B0502040204020203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4400" dirty="0" err="1">
                    <a:effectLst/>
                    <a:latin typeface="Nirmala UI" panose="020B0502040204020203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হতে</a:t>
                </a:r>
                <a:r>
                  <a:rPr lang="en-US" sz="4400" dirty="0">
                    <a:effectLst/>
                    <a:latin typeface="Nirmala UI" panose="020B0502040204020203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4400" dirty="0" err="1">
                    <a:effectLst/>
                    <a:latin typeface="Nirmala UI" panose="020B0502040204020203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প্রতি</a:t>
                </a:r>
                <a:r>
                  <a:rPr lang="en-US" sz="4400" dirty="0">
                    <a:effectLst/>
                    <a:latin typeface="Nirmala UI" panose="020B0502040204020203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4400" dirty="0" err="1">
                    <a:effectLst/>
                    <a:latin typeface="Nirmala UI" panose="020B0502040204020203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মিনিটে</a:t>
                </a:r>
                <a:r>
                  <a:rPr lang="en-US" sz="4400" dirty="0">
                    <a:effectLst/>
                    <a:latin typeface="Nirmala UI" panose="020B0502040204020203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4400" dirty="0" err="1">
                    <a:effectLst/>
                    <a:latin typeface="Nirmala UI" panose="020B0502040204020203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বিকিরিত</a:t>
                </a:r>
                <a:r>
                  <a:rPr lang="en-US" sz="4400" dirty="0">
                    <a:effectLst/>
                    <a:latin typeface="Nirmala UI" panose="020B0502040204020203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4400" dirty="0" err="1">
                    <a:effectLst/>
                    <a:latin typeface="Nirmala UI" panose="020B0502040204020203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তাপের</a:t>
                </a:r>
                <a:r>
                  <a:rPr lang="en-US" sz="4400" dirty="0">
                    <a:effectLst/>
                    <a:latin typeface="Nirmala UI" panose="020B0502040204020203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4400" dirty="0" err="1">
                    <a:effectLst/>
                    <a:latin typeface="Nirmala UI" panose="020B0502040204020203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পরিমাণ</a:t>
                </a:r>
                <a:r>
                  <a:rPr lang="en-US" sz="4400" dirty="0">
                    <a:effectLst/>
                    <a:latin typeface="Nirmala UI" panose="020B0502040204020203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4400" dirty="0" err="1">
                    <a:effectLst/>
                    <a:latin typeface="Nirmala UI" panose="020B0502040204020203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বের</a:t>
                </a:r>
                <a:r>
                  <a:rPr lang="en-US" sz="4400" dirty="0">
                    <a:effectLst/>
                    <a:latin typeface="Nirmala UI" panose="020B0502040204020203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4400" dirty="0" err="1">
                    <a:effectLst/>
                    <a:latin typeface="Nirmala UI" panose="020B0502040204020203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কর</a:t>
                </a:r>
                <a:r>
                  <a:rPr lang="en-US" sz="4400" dirty="0">
                    <a:effectLst/>
                    <a:latin typeface="Nirmala UI" panose="020B0502040204020203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।</a:t>
                </a: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4400" dirty="0">
                    <a:effectLst/>
                    <a:latin typeface="Nirmala UI" panose="020B0502040204020203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4400" dirty="0">
                    <a:solidFill>
                      <a:srgbClr val="FF0000"/>
                    </a:solidFill>
                    <a:effectLst/>
                    <a:latin typeface="Nirmala UI" panose="020B0502040204020203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[ </a:t>
                </a:r>
                <a:r>
                  <a:rPr lang="en-US" sz="4400" dirty="0" err="1">
                    <a:solidFill>
                      <a:srgbClr val="FF0000"/>
                    </a:solidFill>
                    <a:effectLst/>
                    <a:latin typeface="Nirmala UI" panose="020B0502040204020203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উদাহরণ</a:t>
                </a:r>
                <a:r>
                  <a:rPr lang="en-US" sz="4400" dirty="0">
                    <a:solidFill>
                      <a:srgbClr val="FF0000"/>
                    </a:solidFill>
                    <a:effectLst/>
                    <a:latin typeface="Nirmala UI" panose="020B0502040204020203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-০৮ ] </a:t>
                </a:r>
                <a:r>
                  <a:rPr lang="en-US" sz="4400" dirty="0">
                    <a:solidFill>
                      <a:srgbClr val="002060"/>
                    </a:solidFill>
                    <a:effectLst/>
                    <a:latin typeface="Nirmala UI" panose="020B0502040204020203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[ans. 13.4 x 10</a:t>
                </a:r>
                <a:r>
                  <a:rPr lang="en-US" sz="4400" baseline="30000" dirty="0">
                    <a:solidFill>
                      <a:srgbClr val="002060"/>
                    </a:solidFill>
                    <a:effectLst/>
                    <a:latin typeface="Nirmala UI" panose="020B0502040204020203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  <a:r>
                  <a:rPr lang="en-US" sz="4400" dirty="0">
                    <a:solidFill>
                      <a:srgbClr val="002060"/>
                    </a:solidFill>
                    <a:effectLst/>
                    <a:latin typeface="Nirmala UI" panose="020B0502040204020203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J ]</a:t>
                </a:r>
                <a:endParaRPr lang="en-US" sz="4400" dirty="0">
                  <a:solidFill>
                    <a:srgbClr val="00206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R="0" lvl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endParaRPr lang="en-US" sz="4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48F85B5-2B32-3314-E76D-7895E8D2E7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843" y="703385"/>
                <a:ext cx="11324492" cy="4612353"/>
              </a:xfrm>
              <a:prstGeom prst="rect">
                <a:avLst/>
              </a:prstGeom>
              <a:blipFill>
                <a:blip r:embed="rId2"/>
                <a:stretch>
                  <a:fillRect l="-2207" t="-27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A725C2C-F433-5171-4AD2-48266814B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36AD7-2D77-48DE-8D9D-DA69FA0C157F}" type="slidenum">
              <a:rPr lang="en-US" smtClean="0"/>
              <a:t>15</a:t>
            </a:fld>
            <a:endParaRPr lang="en-US"/>
          </a:p>
        </p:txBody>
      </p:sp>
      <p:sp>
        <p:nvSpPr>
          <p:cNvPr id="4" name="Footer Placeholder 7">
            <a:extLst>
              <a:ext uri="{FF2B5EF4-FFF2-40B4-BE49-F238E27FC236}">
                <a16:creationId xmlns:a16="http://schemas.microsoft.com/office/drawing/2014/main" id="{6919D901-39E0-A5D6-68D2-955A67975D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72209" y="6356350"/>
            <a:ext cx="9727095" cy="365125"/>
          </a:xfrm>
        </p:spPr>
        <p:txBody>
          <a:bodyPr/>
          <a:lstStyle/>
          <a:p>
            <a:r>
              <a:rPr lang="en-US" sz="1400" dirty="0">
                <a:solidFill>
                  <a:srgbClr val="002060"/>
                </a:solidFill>
              </a:rPr>
              <a:t>Do not share this slide anyone without Permission | only for PSZ DUET admission Online batch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95869D-1B5A-2D75-4E2E-9D6D4DB3F198}"/>
              </a:ext>
            </a:extLst>
          </p:cNvPr>
          <p:cNvSpPr txBox="1"/>
          <p:nvPr/>
        </p:nvSpPr>
        <p:spPr>
          <a:xfrm>
            <a:off x="3048000" y="324433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08810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86726">
              <a:srgbClr val="7DAFDE"/>
            </a:gs>
            <a:gs pos="50470">
              <a:srgbClr val="D8E7F5"/>
            </a:gs>
            <a:gs pos="0">
              <a:srgbClr val="7030A0"/>
            </a:gs>
            <a:gs pos="35000">
              <a:schemeClr val="accent5">
                <a:lumMod val="0"/>
                <a:lumOff val="100000"/>
              </a:schemeClr>
            </a:gs>
            <a:gs pos="100000">
              <a:schemeClr val="accent5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48F85B5-2B32-3314-E76D-7895E8D2E744}"/>
                  </a:ext>
                </a:extLst>
              </p:cNvPr>
              <p:cNvSpPr txBox="1"/>
              <p:nvPr/>
            </p:nvSpPr>
            <p:spPr>
              <a:xfrm>
                <a:off x="590843" y="703385"/>
                <a:ext cx="11324492" cy="28007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/>
                <a:r>
                  <a:rPr lang="en-US" sz="4400" dirty="0">
                    <a:solidFill>
                      <a:srgbClr val="FF0000"/>
                    </a:solidFill>
                  </a:rPr>
                  <a:t>5</a:t>
                </a:r>
                <a:r>
                  <a:rPr lang="en-US" sz="4400" dirty="0"/>
                  <a:t>. </a:t>
                </a:r>
                <a:r>
                  <a:rPr lang="en-US" sz="4400" dirty="0" err="1"/>
                  <a:t>একটি</a:t>
                </a:r>
                <a:r>
                  <a:rPr lang="en-US" sz="4400" dirty="0"/>
                  <a:t> </a:t>
                </a:r>
                <a:r>
                  <a:rPr lang="en-US" sz="4400" dirty="0" err="1"/>
                  <a:t>কৃষ্ণবস্তুর</a:t>
                </a:r>
                <a:r>
                  <a:rPr lang="en-US" sz="4400" dirty="0"/>
                  <a:t> </a:t>
                </a:r>
                <a:r>
                  <a:rPr lang="en-US" sz="4400" dirty="0" err="1"/>
                  <a:t>তাপমাত্রা</a:t>
                </a:r>
                <a:r>
                  <a:rPr lang="en-US" sz="4400" dirty="0"/>
                  <a:t> </a:t>
                </a:r>
                <a:r>
                  <a:rPr lang="en-US" sz="4400" dirty="0" err="1"/>
                  <a:t>কত</a:t>
                </a:r>
                <a:r>
                  <a:rPr lang="en-US" sz="4400" dirty="0"/>
                  <a:t> </a:t>
                </a:r>
                <a:r>
                  <a:rPr lang="en-US" sz="4400" dirty="0" err="1"/>
                  <a:t>হলে</a:t>
                </a:r>
                <a:r>
                  <a:rPr lang="en-US" sz="4400" dirty="0"/>
                  <a:t> </a:t>
                </a:r>
                <a:r>
                  <a:rPr lang="en-US" sz="4400" dirty="0" err="1"/>
                  <a:t>একক</a:t>
                </a:r>
                <a:r>
                  <a:rPr lang="en-US" sz="4400" dirty="0"/>
                  <a:t> </a:t>
                </a:r>
                <a:r>
                  <a:rPr lang="en-US" sz="4400" dirty="0" err="1"/>
                  <a:t>ক্ষেত্রফল</a:t>
                </a:r>
                <a:r>
                  <a:rPr lang="en-US" sz="4400" dirty="0"/>
                  <a:t> </a:t>
                </a:r>
                <a:r>
                  <a:rPr lang="en-US" sz="4400" dirty="0" err="1"/>
                  <a:t>হতে</a:t>
                </a:r>
                <a:r>
                  <a:rPr lang="en-US" sz="4400" dirty="0"/>
                  <a:t> 20 kWm</a:t>
                </a:r>
                <a:r>
                  <a:rPr lang="en-US" sz="4400" baseline="30000" dirty="0"/>
                  <a:t>-2</a:t>
                </a:r>
                <a:r>
                  <a:rPr lang="en-US" sz="4400" dirty="0"/>
                  <a:t> </a:t>
                </a:r>
                <a:r>
                  <a:rPr lang="en-US" sz="4400" dirty="0" err="1"/>
                  <a:t>হারে</a:t>
                </a:r>
                <a:r>
                  <a:rPr lang="en-US" sz="4400" dirty="0"/>
                  <a:t> </a:t>
                </a:r>
                <a:r>
                  <a:rPr lang="en-US" sz="4400" dirty="0" err="1"/>
                  <a:t>তাপশক্তি</a:t>
                </a:r>
                <a:r>
                  <a:rPr lang="en-US" sz="4400" dirty="0"/>
                  <a:t> </a:t>
                </a:r>
                <a:r>
                  <a:rPr lang="en-US" sz="4400" dirty="0" err="1"/>
                  <a:t>বিকীর্ণ</a:t>
                </a:r>
                <a:r>
                  <a:rPr lang="en-US" sz="4400" dirty="0"/>
                  <a:t> </a:t>
                </a:r>
                <a:r>
                  <a:rPr lang="en-US" sz="4400" dirty="0" err="1"/>
                  <a:t>হবে</a:t>
                </a:r>
                <a:r>
                  <a:rPr lang="en-US" sz="4400" dirty="0"/>
                  <a:t> ? </a:t>
                </a:r>
                <a14:m>
                  <m:oMath xmlns:m="http://schemas.openxmlformats.org/officeDocument/2006/math">
                    <m:r>
                      <a:rPr lang="en-US" sz="4400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4400" dirty="0"/>
                  <a:t> = 5.7 </a:t>
                </a:r>
                <a14:m>
                  <m:oMath xmlns:m="http://schemas.openxmlformats.org/officeDocument/2006/math">
                    <m:r>
                      <a:rPr lang="en-US" sz="4400" i="1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sz="4400" i="1">
                        <a:latin typeface="Cambria Math" panose="02040503050406030204" pitchFamily="18" charset="0"/>
                      </a:rPr>
                      <m:t>10</m:t>
                    </m:r>
                  </m:oMath>
                </a14:m>
                <a:r>
                  <a:rPr lang="en-US" sz="4400" baseline="30000" dirty="0"/>
                  <a:t>-8</a:t>
                </a:r>
                <a:r>
                  <a:rPr lang="en-US" sz="4400" dirty="0"/>
                  <a:t> Wm</a:t>
                </a:r>
                <a:r>
                  <a:rPr lang="en-US" sz="4400" baseline="30000" dirty="0"/>
                  <a:t>-2</a:t>
                </a:r>
                <a:r>
                  <a:rPr lang="en-US" sz="4400" dirty="0"/>
                  <a:t> K</a:t>
                </a:r>
                <a:r>
                  <a:rPr lang="en-US" sz="4400" baseline="30000" dirty="0"/>
                  <a:t>-4 </a:t>
                </a:r>
                <a:r>
                  <a:rPr lang="en-US" sz="4400" dirty="0"/>
                  <a:t> </a:t>
                </a:r>
                <a:r>
                  <a:rPr lang="en-US" sz="4400" dirty="0">
                    <a:solidFill>
                      <a:srgbClr val="FF0000"/>
                    </a:solidFill>
                  </a:rPr>
                  <a:t>[</a:t>
                </a:r>
                <a:r>
                  <a:rPr lang="en-US" sz="4400" dirty="0" err="1">
                    <a:solidFill>
                      <a:srgbClr val="FF0000"/>
                    </a:solidFill>
                  </a:rPr>
                  <a:t>উদাহরণ</a:t>
                </a:r>
                <a:r>
                  <a:rPr lang="en-US" sz="4400" dirty="0">
                    <a:solidFill>
                      <a:srgbClr val="FF0000"/>
                    </a:solidFill>
                  </a:rPr>
                  <a:t> -০৯ ]</a:t>
                </a:r>
              </a:p>
              <a:p>
                <a:pPr lvl="0"/>
                <a:r>
                  <a:rPr lang="en-US" sz="4400" dirty="0">
                    <a:solidFill>
                      <a:srgbClr val="FF0000"/>
                    </a:solidFill>
                  </a:rPr>
                  <a:t>[ans. 770.7 K ]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48F85B5-2B32-3314-E76D-7895E8D2E7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843" y="703385"/>
                <a:ext cx="11324492" cy="2800767"/>
              </a:xfrm>
              <a:prstGeom prst="rect">
                <a:avLst/>
              </a:prstGeom>
              <a:blipFill>
                <a:blip r:embed="rId2"/>
                <a:stretch>
                  <a:fillRect l="-2207" t="-4783" b="-9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A1D08C5-28E4-C5F1-0D4E-FEE5B6F781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36AD7-2D77-48DE-8D9D-DA69FA0C157F}" type="slidenum">
              <a:rPr lang="en-US" smtClean="0"/>
              <a:t>16</a:t>
            </a:fld>
            <a:endParaRPr lang="en-US"/>
          </a:p>
        </p:txBody>
      </p:sp>
      <p:sp>
        <p:nvSpPr>
          <p:cNvPr id="4" name="Footer Placeholder 7">
            <a:extLst>
              <a:ext uri="{FF2B5EF4-FFF2-40B4-BE49-F238E27FC236}">
                <a16:creationId xmlns:a16="http://schemas.microsoft.com/office/drawing/2014/main" id="{A0316976-BFAC-6CBC-484A-27DFD3CEA6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72209" y="6356350"/>
            <a:ext cx="9727095" cy="365125"/>
          </a:xfrm>
        </p:spPr>
        <p:txBody>
          <a:bodyPr/>
          <a:lstStyle/>
          <a:p>
            <a:r>
              <a:rPr lang="en-US" sz="1400" dirty="0">
                <a:solidFill>
                  <a:srgbClr val="002060"/>
                </a:solidFill>
              </a:rPr>
              <a:t>Do not share this slide anyone without Permission | only for PSZ DUET admission Online batch </a:t>
            </a:r>
          </a:p>
        </p:txBody>
      </p:sp>
    </p:spTree>
    <p:extLst>
      <p:ext uri="{BB962C8B-B14F-4D97-AF65-F5344CB8AC3E}">
        <p14:creationId xmlns:p14="http://schemas.microsoft.com/office/powerpoint/2010/main" val="34976190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86726">
              <a:srgbClr val="7DAFDE"/>
            </a:gs>
            <a:gs pos="50470">
              <a:srgbClr val="D8E7F5"/>
            </a:gs>
            <a:gs pos="0">
              <a:srgbClr val="7030A0"/>
            </a:gs>
            <a:gs pos="35000">
              <a:schemeClr val="accent5">
                <a:lumMod val="0"/>
                <a:lumOff val="100000"/>
              </a:schemeClr>
            </a:gs>
            <a:gs pos="100000">
              <a:schemeClr val="accent5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48F85B5-2B32-3314-E76D-7895E8D2E744}"/>
                  </a:ext>
                </a:extLst>
              </p:cNvPr>
              <p:cNvSpPr txBox="1"/>
              <p:nvPr/>
            </p:nvSpPr>
            <p:spPr>
              <a:xfrm>
                <a:off x="590843" y="703385"/>
                <a:ext cx="11324492" cy="51603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/>
                <a:r>
                  <a:rPr lang="en-US" sz="4400" dirty="0">
                    <a:solidFill>
                      <a:srgbClr val="FF0000"/>
                    </a:solidFill>
                  </a:rPr>
                  <a:t>৬. </a:t>
                </a:r>
                <a:r>
                  <a:rPr lang="en-US" sz="4400" dirty="0" err="1"/>
                  <a:t>একটি</a:t>
                </a:r>
                <a:r>
                  <a:rPr lang="en-US" sz="4400" dirty="0"/>
                  <a:t> </a:t>
                </a:r>
                <a:r>
                  <a:rPr lang="en-US" sz="4400" dirty="0" err="1"/>
                  <a:t>কৃষ্ণবস্তুর</a:t>
                </a:r>
                <a:r>
                  <a:rPr lang="en-US" sz="4400" dirty="0"/>
                  <a:t> </a:t>
                </a:r>
                <a:r>
                  <a:rPr lang="en-US" sz="4400" dirty="0" err="1"/>
                  <a:t>ক্ষেত্রফল</a:t>
                </a:r>
                <a:r>
                  <a:rPr lang="en-US" sz="4400" dirty="0"/>
                  <a:t> 3 </a:t>
                </a:r>
                <a14:m>
                  <m:oMath xmlns:m="http://schemas.openxmlformats.org/officeDocument/2006/math">
                    <m:r>
                      <a:rPr lang="en-US" sz="4400" i="1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sz="4400" i="1">
                        <a:latin typeface="Cambria Math" panose="02040503050406030204" pitchFamily="18" charset="0"/>
                      </a:rPr>
                      <m:t>10</m:t>
                    </m:r>
                  </m:oMath>
                </a14:m>
                <a:r>
                  <a:rPr lang="en-US" sz="4400" baseline="30000" dirty="0"/>
                  <a:t>-8</a:t>
                </a:r>
                <a:r>
                  <a:rPr lang="en-US" sz="4400" dirty="0"/>
                  <a:t> m</a:t>
                </a:r>
                <a:r>
                  <a:rPr lang="en-US" sz="4400" baseline="30000" dirty="0"/>
                  <a:t>2</a:t>
                </a:r>
                <a:r>
                  <a:rPr lang="en-US" sz="4400" dirty="0"/>
                  <a:t> । </a:t>
                </a:r>
              </a:p>
              <a:p>
                <a:pPr lvl="1"/>
                <a:r>
                  <a:rPr lang="en-US" sz="4400" dirty="0">
                    <a:solidFill>
                      <a:srgbClr val="FF0000"/>
                    </a:solidFill>
                  </a:rPr>
                  <a:t>(ক) </a:t>
                </a:r>
                <a:r>
                  <a:rPr lang="en-US" sz="4400" dirty="0"/>
                  <a:t>1000 K </a:t>
                </a:r>
                <a:r>
                  <a:rPr lang="en-US" sz="4400" dirty="0" err="1"/>
                  <a:t>তাপমাত্রায়</a:t>
                </a:r>
                <a:r>
                  <a:rPr lang="en-US" sz="4400" dirty="0"/>
                  <a:t> </a:t>
                </a:r>
                <a:r>
                  <a:rPr lang="en-US" sz="4400" dirty="0" err="1"/>
                  <a:t>বস্তুটির</a:t>
                </a:r>
                <a:r>
                  <a:rPr lang="en-US" sz="4400" dirty="0"/>
                  <a:t> </a:t>
                </a:r>
                <a:r>
                  <a:rPr lang="en-US" sz="4400" dirty="0" err="1"/>
                  <a:t>কী</a:t>
                </a:r>
                <a:r>
                  <a:rPr lang="en-US" sz="4400" dirty="0"/>
                  <a:t> </a:t>
                </a:r>
                <a:r>
                  <a:rPr lang="en-US" sz="4400" dirty="0" err="1"/>
                  <a:t>হারে</a:t>
                </a:r>
                <a:r>
                  <a:rPr lang="en-US" sz="4400" dirty="0"/>
                  <a:t> </a:t>
                </a:r>
                <a:r>
                  <a:rPr lang="en-US" sz="4400" dirty="0" err="1"/>
                  <a:t>শক্তি</a:t>
                </a:r>
                <a:r>
                  <a:rPr lang="en-US" sz="4400" dirty="0"/>
                  <a:t> </a:t>
                </a:r>
                <a:r>
                  <a:rPr lang="en-US" sz="4400" dirty="0" err="1"/>
                  <a:t>বিকিরণ</a:t>
                </a:r>
                <a:r>
                  <a:rPr lang="en-US" sz="4400" dirty="0"/>
                  <a:t> </a:t>
                </a:r>
                <a:r>
                  <a:rPr lang="en-US" sz="4400" dirty="0" err="1"/>
                  <a:t>করবে</a:t>
                </a:r>
                <a:r>
                  <a:rPr lang="en-US" sz="4400" dirty="0"/>
                  <a:t> ?</a:t>
                </a:r>
              </a:p>
              <a:p>
                <a:pPr lvl="1"/>
                <a:r>
                  <a:rPr lang="en-US" sz="4400" dirty="0">
                    <a:solidFill>
                      <a:srgbClr val="FF0000"/>
                    </a:solidFill>
                  </a:rPr>
                  <a:t>(খ) </a:t>
                </a:r>
                <a:r>
                  <a:rPr lang="en-US" sz="4400" dirty="0" err="1"/>
                  <a:t>কত</a:t>
                </a:r>
                <a:r>
                  <a:rPr lang="en-US" sz="4400" dirty="0"/>
                  <a:t> </a:t>
                </a:r>
                <a:r>
                  <a:rPr lang="en-US" sz="4400" dirty="0" err="1"/>
                  <a:t>তাপমাত্রায়</a:t>
                </a:r>
                <a:r>
                  <a:rPr lang="en-US" sz="4400" dirty="0"/>
                  <a:t> </a:t>
                </a:r>
                <a:r>
                  <a:rPr lang="en-US" sz="4400" dirty="0" err="1"/>
                  <a:t>এটি</a:t>
                </a:r>
                <a:r>
                  <a:rPr lang="en-US" sz="4400" dirty="0"/>
                  <a:t> </a:t>
                </a:r>
                <a:r>
                  <a:rPr lang="en-US" sz="4400" dirty="0" err="1"/>
                  <a:t>দ্বিগুণ</a:t>
                </a:r>
                <a:r>
                  <a:rPr lang="en-US" sz="4400" dirty="0"/>
                  <a:t> </a:t>
                </a:r>
                <a:r>
                  <a:rPr lang="en-US" sz="4400" dirty="0" err="1"/>
                  <a:t>শক্তি</a:t>
                </a:r>
                <a:r>
                  <a:rPr lang="en-US" sz="4400" dirty="0"/>
                  <a:t> </a:t>
                </a:r>
                <a:r>
                  <a:rPr lang="en-US" sz="4400" dirty="0" err="1"/>
                  <a:t>বিকিরণ</a:t>
                </a:r>
                <a:r>
                  <a:rPr lang="en-US" sz="4400" dirty="0"/>
                  <a:t> </a:t>
                </a:r>
                <a:r>
                  <a:rPr lang="en-US" sz="4400" dirty="0" err="1"/>
                  <a:t>করবে</a:t>
                </a:r>
                <a:r>
                  <a:rPr lang="en-US" sz="4400" dirty="0"/>
                  <a:t> ? </a:t>
                </a:r>
                <a14:m>
                  <m:oMath xmlns:m="http://schemas.openxmlformats.org/officeDocument/2006/math">
                    <m:r>
                      <a:rPr lang="en-US" sz="4400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4400" dirty="0"/>
                  <a:t> = 5.7 </a:t>
                </a:r>
                <a14:m>
                  <m:oMath xmlns:m="http://schemas.openxmlformats.org/officeDocument/2006/math">
                    <m:r>
                      <a:rPr lang="en-US" sz="4400" i="1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sz="4400" i="1">
                        <a:latin typeface="Cambria Math" panose="02040503050406030204" pitchFamily="18" charset="0"/>
                      </a:rPr>
                      <m:t>10</m:t>
                    </m:r>
                  </m:oMath>
                </a14:m>
                <a:r>
                  <a:rPr lang="en-US" sz="4400" baseline="30000" dirty="0"/>
                  <a:t>-8</a:t>
                </a:r>
                <a:r>
                  <a:rPr lang="en-US" sz="4400" dirty="0"/>
                  <a:t> Wm</a:t>
                </a:r>
                <a:r>
                  <a:rPr lang="en-US" sz="4400" baseline="30000" dirty="0"/>
                  <a:t>-2</a:t>
                </a:r>
                <a:r>
                  <a:rPr lang="en-US" sz="4400" dirty="0"/>
                  <a:t> K</a:t>
                </a:r>
                <a:r>
                  <a:rPr lang="en-US" sz="4400" baseline="30000" dirty="0"/>
                  <a:t>-4</a:t>
                </a:r>
              </a:p>
              <a:p>
                <a:pPr lvl="1"/>
                <a:endParaRPr lang="en-US" sz="4400" baseline="30000" dirty="0"/>
              </a:p>
              <a:p>
                <a:pPr lvl="1"/>
                <a:r>
                  <a:rPr lang="en-US" sz="4400" dirty="0">
                    <a:solidFill>
                      <a:srgbClr val="FF0000"/>
                    </a:solidFill>
                  </a:rPr>
                  <a:t> </a:t>
                </a:r>
                <a:r>
                  <a:rPr lang="en-US" sz="3600" dirty="0">
                    <a:solidFill>
                      <a:srgbClr val="FF0000"/>
                    </a:solidFill>
                  </a:rPr>
                  <a:t>[ </a:t>
                </a:r>
                <a:r>
                  <a:rPr lang="en-US" sz="3600" dirty="0" err="1">
                    <a:solidFill>
                      <a:srgbClr val="FF0000"/>
                    </a:solidFill>
                  </a:rPr>
                  <a:t>উদাহরণ</a:t>
                </a:r>
                <a:r>
                  <a:rPr lang="en-US" sz="3600" dirty="0">
                    <a:solidFill>
                      <a:srgbClr val="FF0000"/>
                    </a:solidFill>
                  </a:rPr>
                  <a:t> -১২] </a:t>
                </a:r>
                <a:r>
                  <a:rPr lang="en-US" sz="3600" dirty="0">
                    <a:solidFill>
                      <a:srgbClr val="002060"/>
                    </a:solidFill>
                  </a:rPr>
                  <a:t>[ </a:t>
                </a:r>
                <a:r>
                  <a:rPr lang="en-US" sz="3600" dirty="0" err="1">
                    <a:solidFill>
                      <a:srgbClr val="002060"/>
                    </a:solidFill>
                  </a:rPr>
                  <a:t>ans.ক</a:t>
                </a:r>
                <a:r>
                  <a:rPr lang="en-US" sz="3600" dirty="0">
                    <a:solidFill>
                      <a:srgbClr val="002060"/>
                    </a:solidFill>
                  </a:rPr>
                  <a:t>. 1.71 x 10</a:t>
                </a:r>
                <a:r>
                  <a:rPr lang="en-US" sz="3600" baseline="30000" dirty="0">
                    <a:solidFill>
                      <a:srgbClr val="002060"/>
                    </a:solidFill>
                  </a:rPr>
                  <a:t>-3</a:t>
                </a:r>
                <a:r>
                  <a:rPr lang="en-US" sz="3600" dirty="0">
                    <a:solidFill>
                      <a:srgbClr val="002060"/>
                    </a:solidFill>
                  </a:rPr>
                  <a:t> w ]</a:t>
                </a:r>
              </a:p>
              <a:p>
                <a:pPr lvl="1"/>
                <a:r>
                  <a:rPr lang="en-US" sz="3600" dirty="0">
                    <a:solidFill>
                      <a:srgbClr val="002060"/>
                    </a:solidFill>
                  </a:rPr>
                  <a:t>[খ. 1189.2 k ] 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48F85B5-2B32-3314-E76D-7895E8D2E7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843" y="703385"/>
                <a:ext cx="11324492" cy="5160387"/>
              </a:xfrm>
              <a:prstGeom prst="rect">
                <a:avLst/>
              </a:prstGeom>
              <a:blipFill>
                <a:blip r:embed="rId2"/>
                <a:stretch>
                  <a:fillRect l="-2207" t="-2597" b="-35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1456B71-8AC1-226D-B96D-AECF2CA2B6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36AD7-2D77-48DE-8D9D-DA69FA0C157F}" type="slidenum">
              <a:rPr lang="en-US" smtClean="0"/>
              <a:t>17</a:t>
            </a:fld>
            <a:endParaRPr lang="en-US"/>
          </a:p>
        </p:txBody>
      </p:sp>
      <p:sp>
        <p:nvSpPr>
          <p:cNvPr id="4" name="Footer Placeholder 7">
            <a:extLst>
              <a:ext uri="{FF2B5EF4-FFF2-40B4-BE49-F238E27FC236}">
                <a16:creationId xmlns:a16="http://schemas.microsoft.com/office/drawing/2014/main" id="{C8D704A9-3AF6-CC4C-4F8E-965F1624B4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72209" y="6356350"/>
            <a:ext cx="9727095" cy="365125"/>
          </a:xfrm>
        </p:spPr>
        <p:txBody>
          <a:bodyPr/>
          <a:lstStyle/>
          <a:p>
            <a:r>
              <a:rPr lang="en-US" sz="1400" dirty="0">
                <a:solidFill>
                  <a:srgbClr val="002060"/>
                </a:solidFill>
              </a:rPr>
              <a:t>Do not share this slide anyone without Permission | only for PSZ DUET admission Online batch </a:t>
            </a:r>
          </a:p>
        </p:txBody>
      </p:sp>
    </p:spTree>
    <p:extLst>
      <p:ext uri="{BB962C8B-B14F-4D97-AF65-F5344CB8AC3E}">
        <p14:creationId xmlns:p14="http://schemas.microsoft.com/office/powerpoint/2010/main" val="12164336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86726">
              <a:srgbClr val="7DAFDE"/>
            </a:gs>
            <a:gs pos="50470">
              <a:srgbClr val="D8E7F5"/>
            </a:gs>
            <a:gs pos="0">
              <a:srgbClr val="7030A0"/>
            </a:gs>
            <a:gs pos="35000">
              <a:schemeClr val="accent5">
                <a:lumMod val="0"/>
                <a:lumOff val="100000"/>
              </a:schemeClr>
            </a:gs>
            <a:gs pos="100000">
              <a:schemeClr val="accent5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48F85B5-2B32-3314-E76D-7895E8D2E744}"/>
              </a:ext>
            </a:extLst>
          </p:cNvPr>
          <p:cNvSpPr txBox="1"/>
          <p:nvPr/>
        </p:nvSpPr>
        <p:spPr>
          <a:xfrm>
            <a:off x="433754" y="2659559"/>
            <a:ext cx="1132449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8000" dirty="0">
                <a:solidFill>
                  <a:srgbClr val="FF0000"/>
                </a:solidFill>
              </a:rPr>
              <a:t>Any Question 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C426C10-3492-A810-B494-3ABE25903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36AD7-2D77-48DE-8D9D-DA69FA0C157F}" type="slidenum">
              <a:rPr lang="en-US" smtClean="0"/>
              <a:t>18</a:t>
            </a:fld>
            <a:endParaRPr lang="en-US"/>
          </a:p>
        </p:txBody>
      </p:sp>
      <p:sp>
        <p:nvSpPr>
          <p:cNvPr id="4" name="Footer Placeholder 7">
            <a:extLst>
              <a:ext uri="{FF2B5EF4-FFF2-40B4-BE49-F238E27FC236}">
                <a16:creationId xmlns:a16="http://schemas.microsoft.com/office/drawing/2014/main" id="{AB98C84F-4CCD-8FEF-C230-072E4D09A3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72209" y="6356350"/>
            <a:ext cx="9727095" cy="365125"/>
          </a:xfrm>
        </p:spPr>
        <p:txBody>
          <a:bodyPr/>
          <a:lstStyle/>
          <a:p>
            <a:r>
              <a:rPr lang="en-US" sz="1400" dirty="0">
                <a:solidFill>
                  <a:srgbClr val="002060"/>
                </a:solidFill>
              </a:rPr>
              <a:t>Do not share this slide anyone without Permission | only for PSZ DUET admission Online batch </a:t>
            </a:r>
          </a:p>
        </p:txBody>
      </p:sp>
    </p:spTree>
    <p:extLst>
      <p:ext uri="{BB962C8B-B14F-4D97-AF65-F5344CB8AC3E}">
        <p14:creationId xmlns:p14="http://schemas.microsoft.com/office/powerpoint/2010/main" val="32143175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B1BC0-EEF8-D285-7D91-BCCADB37C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E1C36C-3F22-05E9-2EC1-2D8B3CB54A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err="1">
                <a:solidFill>
                  <a:srgbClr val="002060"/>
                </a:solidFill>
              </a:rPr>
              <a:t>শূন্য</a:t>
            </a:r>
            <a:r>
              <a:rPr lang="en-US" dirty="0">
                <a:solidFill>
                  <a:srgbClr val="002060"/>
                </a:solidFill>
              </a:rPr>
              <a:t> </a:t>
            </a:r>
            <a:r>
              <a:rPr lang="en-US" dirty="0" err="1">
                <a:solidFill>
                  <a:srgbClr val="002060"/>
                </a:solidFill>
              </a:rPr>
              <a:t>মাধ্যমে</a:t>
            </a:r>
            <a:r>
              <a:rPr lang="en-US" dirty="0">
                <a:solidFill>
                  <a:srgbClr val="002060"/>
                </a:solidFill>
              </a:rPr>
              <a:t> </a:t>
            </a:r>
            <a:r>
              <a:rPr lang="en-US" dirty="0" err="1">
                <a:solidFill>
                  <a:srgbClr val="002060"/>
                </a:solidFill>
              </a:rPr>
              <a:t>তাপ</a:t>
            </a:r>
            <a:r>
              <a:rPr lang="en-US" dirty="0">
                <a:solidFill>
                  <a:srgbClr val="002060"/>
                </a:solidFill>
              </a:rPr>
              <a:t> </a:t>
            </a:r>
            <a:r>
              <a:rPr lang="en-US" dirty="0" err="1">
                <a:solidFill>
                  <a:srgbClr val="002060"/>
                </a:solidFill>
              </a:rPr>
              <a:t>কিভাবে</a:t>
            </a:r>
            <a:r>
              <a:rPr lang="en-US" dirty="0">
                <a:solidFill>
                  <a:srgbClr val="002060"/>
                </a:solidFill>
              </a:rPr>
              <a:t> </a:t>
            </a:r>
            <a:r>
              <a:rPr lang="en-US" dirty="0" err="1">
                <a:solidFill>
                  <a:srgbClr val="002060"/>
                </a:solidFill>
              </a:rPr>
              <a:t>চলে</a:t>
            </a:r>
            <a:r>
              <a:rPr lang="en-US" dirty="0">
                <a:solidFill>
                  <a:srgbClr val="002060"/>
                </a:solidFill>
              </a:rPr>
              <a:t> 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>
                <a:solidFill>
                  <a:srgbClr val="002060"/>
                </a:solidFill>
              </a:rPr>
              <a:t>তরঙ্গ</a:t>
            </a:r>
            <a:r>
              <a:rPr lang="en-US" dirty="0">
                <a:solidFill>
                  <a:srgbClr val="002060"/>
                </a:solidFill>
              </a:rPr>
              <a:t> ও </a:t>
            </a:r>
            <a:r>
              <a:rPr lang="en-US" dirty="0" err="1">
                <a:solidFill>
                  <a:srgbClr val="002060"/>
                </a:solidFill>
              </a:rPr>
              <a:t>তরঙ্গদৈর্ঘ্য</a:t>
            </a:r>
            <a:endParaRPr lang="en-US" dirty="0">
              <a:solidFill>
                <a:srgbClr val="002060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err="1">
                <a:solidFill>
                  <a:srgbClr val="002060"/>
                </a:solidFill>
              </a:rPr>
              <a:t>কৃষ্ণবস্তু</a:t>
            </a:r>
            <a:r>
              <a:rPr lang="en-US" dirty="0">
                <a:solidFill>
                  <a:srgbClr val="002060"/>
                </a:solidFill>
              </a:rPr>
              <a:t> /</a:t>
            </a:r>
            <a:r>
              <a:rPr lang="en-US" dirty="0" err="1">
                <a:solidFill>
                  <a:srgbClr val="002060"/>
                </a:solidFill>
              </a:rPr>
              <a:t>ব্ল্যাকবডি</a:t>
            </a:r>
            <a:r>
              <a:rPr lang="en-US" dirty="0">
                <a:solidFill>
                  <a:srgbClr val="002060"/>
                </a:solidFill>
              </a:rPr>
              <a:t>/</a:t>
            </a:r>
            <a:r>
              <a:rPr lang="en-US" dirty="0" err="1">
                <a:solidFill>
                  <a:srgbClr val="002060"/>
                </a:solidFill>
              </a:rPr>
              <a:t>কালো</a:t>
            </a:r>
            <a:r>
              <a:rPr lang="en-US" dirty="0">
                <a:solidFill>
                  <a:srgbClr val="002060"/>
                </a:solidFill>
              </a:rPr>
              <a:t> </a:t>
            </a:r>
            <a:r>
              <a:rPr lang="en-US" dirty="0" err="1">
                <a:solidFill>
                  <a:srgbClr val="002060"/>
                </a:solidFill>
              </a:rPr>
              <a:t>বস্তু</a:t>
            </a:r>
            <a:endParaRPr lang="en-US" dirty="0">
              <a:solidFill>
                <a:srgbClr val="002060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err="1">
                <a:solidFill>
                  <a:srgbClr val="002060"/>
                </a:solidFill>
              </a:rPr>
              <a:t>কৃষ্ণবস্তুর</a:t>
            </a:r>
            <a:r>
              <a:rPr lang="en-US" dirty="0">
                <a:solidFill>
                  <a:srgbClr val="002060"/>
                </a:solidFill>
              </a:rPr>
              <a:t> </a:t>
            </a:r>
            <a:r>
              <a:rPr lang="en-US" dirty="0" err="1">
                <a:solidFill>
                  <a:srgbClr val="002060"/>
                </a:solidFill>
              </a:rPr>
              <a:t>তাপ</a:t>
            </a:r>
            <a:r>
              <a:rPr lang="en-US" dirty="0">
                <a:solidFill>
                  <a:srgbClr val="002060"/>
                </a:solidFill>
              </a:rPr>
              <a:t> </a:t>
            </a:r>
            <a:r>
              <a:rPr lang="en-US" dirty="0" err="1">
                <a:solidFill>
                  <a:srgbClr val="002060"/>
                </a:solidFill>
              </a:rPr>
              <a:t>বিকিরণ</a:t>
            </a:r>
            <a:endParaRPr lang="en-US" dirty="0">
              <a:solidFill>
                <a:srgbClr val="002060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err="1">
                <a:solidFill>
                  <a:srgbClr val="002060"/>
                </a:solidFill>
              </a:rPr>
              <a:t>ভীনের</a:t>
            </a:r>
            <a:r>
              <a:rPr lang="en-US" dirty="0">
                <a:solidFill>
                  <a:srgbClr val="002060"/>
                </a:solidFill>
              </a:rPr>
              <a:t> </a:t>
            </a:r>
            <a:r>
              <a:rPr lang="en-US" dirty="0" err="1">
                <a:solidFill>
                  <a:srgbClr val="002060"/>
                </a:solidFill>
              </a:rPr>
              <a:t>সূত্র</a:t>
            </a:r>
            <a:endParaRPr lang="en-US" dirty="0">
              <a:solidFill>
                <a:srgbClr val="002060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err="1">
                <a:solidFill>
                  <a:srgbClr val="002060"/>
                </a:solidFill>
              </a:rPr>
              <a:t>ভীনের</a:t>
            </a:r>
            <a:r>
              <a:rPr lang="en-US" dirty="0">
                <a:solidFill>
                  <a:srgbClr val="002060"/>
                </a:solidFill>
              </a:rPr>
              <a:t> </a:t>
            </a:r>
            <a:r>
              <a:rPr lang="en-US" dirty="0" err="1">
                <a:solidFill>
                  <a:srgbClr val="002060"/>
                </a:solidFill>
              </a:rPr>
              <a:t>সূত্র</a:t>
            </a:r>
            <a:r>
              <a:rPr lang="en-US" dirty="0">
                <a:solidFill>
                  <a:srgbClr val="002060"/>
                </a:solidFill>
              </a:rPr>
              <a:t> ও </a:t>
            </a:r>
            <a:r>
              <a:rPr lang="en-US" dirty="0" err="1">
                <a:solidFill>
                  <a:srgbClr val="002060"/>
                </a:solidFill>
              </a:rPr>
              <a:t>গ্রিন</a:t>
            </a:r>
            <a:r>
              <a:rPr lang="en-US" dirty="0">
                <a:solidFill>
                  <a:srgbClr val="002060"/>
                </a:solidFill>
              </a:rPr>
              <a:t> </a:t>
            </a:r>
            <a:r>
              <a:rPr lang="en-US" dirty="0" err="1">
                <a:solidFill>
                  <a:srgbClr val="002060"/>
                </a:solidFill>
              </a:rPr>
              <a:t>হাউজ</a:t>
            </a:r>
            <a:r>
              <a:rPr lang="en-US" dirty="0">
                <a:solidFill>
                  <a:srgbClr val="002060"/>
                </a:solidFill>
              </a:rPr>
              <a:t> </a:t>
            </a:r>
            <a:r>
              <a:rPr lang="en-US" dirty="0" err="1">
                <a:solidFill>
                  <a:srgbClr val="002060"/>
                </a:solidFill>
              </a:rPr>
              <a:t>ক্রিয়া</a:t>
            </a:r>
            <a:endParaRPr lang="en-US" dirty="0">
              <a:solidFill>
                <a:srgbClr val="002060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err="1">
                <a:solidFill>
                  <a:srgbClr val="002060"/>
                </a:solidFill>
              </a:rPr>
              <a:t>স্টেফানের</a:t>
            </a:r>
            <a:r>
              <a:rPr lang="en-US" dirty="0">
                <a:solidFill>
                  <a:srgbClr val="002060"/>
                </a:solidFill>
              </a:rPr>
              <a:t> </a:t>
            </a:r>
            <a:r>
              <a:rPr lang="en-US" dirty="0" err="1">
                <a:solidFill>
                  <a:srgbClr val="002060"/>
                </a:solidFill>
              </a:rPr>
              <a:t>সূত্র</a:t>
            </a:r>
            <a:endParaRPr lang="en-US" dirty="0">
              <a:solidFill>
                <a:srgbClr val="002060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err="1">
                <a:solidFill>
                  <a:srgbClr val="002060"/>
                </a:solidFill>
              </a:rPr>
              <a:t>গাণিতিক</a:t>
            </a:r>
            <a:r>
              <a:rPr lang="en-US" dirty="0">
                <a:solidFill>
                  <a:srgbClr val="002060"/>
                </a:solidFill>
              </a:rPr>
              <a:t> </a:t>
            </a:r>
            <a:r>
              <a:rPr lang="en-US" dirty="0" err="1">
                <a:solidFill>
                  <a:srgbClr val="002060"/>
                </a:solidFill>
              </a:rPr>
              <a:t>সমস্যা</a:t>
            </a:r>
            <a:r>
              <a:rPr lang="en-US" dirty="0">
                <a:solidFill>
                  <a:srgbClr val="002060"/>
                </a:solidFill>
              </a:rPr>
              <a:t>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8FFB68-1103-6F8D-11F2-367E6DBF0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36AD7-2D77-48DE-8D9D-DA69FA0C157F}" type="slidenum">
              <a:rPr lang="en-US" smtClean="0"/>
              <a:t>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167F37-6131-BD91-9305-C4D0016CE0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72209" y="6356350"/>
            <a:ext cx="9727095" cy="365125"/>
          </a:xfrm>
        </p:spPr>
        <p:txBody>
          <a:bodyPr/>
          <a:lstStyle/>
          <a:p>
            <a:r>
              <a:rPr lang="en-US" sz="1400" dirty="0"/>
              <a:t>Do not share this slide anyone without Permission | only for PSZ DUET admission Online batch </a:t>
            </a:r>
          </a:p>
        </p:txBody>
      </p:sp>
    </p:spTree>
    <p:extLst>
      <p:ext uri="{BB962C8B-B14F-4D97-AF65-F5344CB8AC3E}">
        <p14:creationId xmlns:p14="http://schemas.microsoft.com/office/powerpoint/2010/main" val="39998467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A24433-6D26-6EE9-B08F-13C528751E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443" y="482738"/>
            <a:ext cx="10515600" cy="1325563"/>
          </a:xfrm>
        </p:spPr>
        <p:txBody>
          <a:bodyPr/>
          <a:lstStyle/>
          <a:p>
            <a:pPr algn="ctr"/>
            <a:r>
              <a:rPr lang="en-US" dirty="0" err="1">
                <a:solidFill>
                  <a:srgbClr val="FF0000"/>
                </a:solidFill>
              </a:rPr>
              <a:t>শূন্য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মাধ্যমে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তাপ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তড়িৎচৌম্বক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তরঙ্গ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আকারে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সরলরেখায়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চলে</a:t>
            </a:r>
            <a:r>
              <a:rPr lang="en-US" dirty="0">
                <a:solidFill>
                  <a:srgbClr val="FF0000"/>
                </a:solidFill>
              </a:rPr>
              <a:t> ।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680A612-B3AD-2AE0-F846-8D09439426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0559" y="2283480"/>
            <a:ext cx="4762500" cy="3428999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05F5E27-1766-9DD1-2C07-7201B898C9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443" y="2283480"/>
            <a:ext cx="4572000" cy="3429000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FF3AE89-2225-7065-C742-DA2574F8E2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36AD7-2D77-48DE-8D9D-DA69FA0C157F}" type="slidenum">
              <a:rPr lang="en-US" smtClean="0"/>
              <a:t>3</a:t>
            </a:fld>
            <a:endParaRPr lang="en-US" dirty="0"/>
          </a:p>
        </p:txBody>
      </p:sp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E4CE597E-C4DB-95B8-0604-F98C962D3D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72209" y="6356350"/>
            <a:ext cx="9727095" cy="365125"/>
          </a:xfrm>
        </p:spPr>
        <p:txBody>
          <a:bodyPr/>
          <a:lstStyle/>
          <a:p>
            <a:r>
              <a:rPr lang="en-US" sz="1400" dirty="0"/>
              <a:t>Do not share this slide anyone without Permission | only for PSZ DUET admission Online batch </a:t>
            </a:r>
          </a:p>
        </p:txBody>
      </p:sp>
    </p:spTree>
    <p:extLst>
      <p:ext uri="{BB962C8B-B14F-4D97-AF65-F5344CB8AC3E}">
        <p14:creationId xmlns:p14="http://schemas.microsoft.com/office/powerpoint/2010/main" val="19183898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D1F6B2A-C034-1724-221C-2765F3A8590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 algn="ctr"/>
                <a:r>
                  <a:rPr lang="en-US" b="1" dirty="0">
                    <a:solidFill>
                      <a:srgbClr val="002060"/>
                    </a:solidFill>
                  </a:rPr>
                  <a:t>           </a:t>
                </a:r>
                <a:r>
                  <a:rPr lang="en-US" b="1" dirty="0" err="1">
                    <a:solidFill>
                      <a:srgbClr val="002060"/>
                    </a:solidFill>
                  </a:rPr>
                  <a:t>তরঙ্গ</a:t>
                </a:r>
                <a:r>
                  <a:rPr lang="en-US" b="1" dirty="0">
                    <a:solidFill>
                      <a:srgbClr val="002060"/>
                    </a:solidFill>
                  </a:rPr>
                  <a:t> ও </a:t>
                </a:r>
                <a:r>
                  <a:rPr lang="en-US" b="1" dirty="0" err="1">
                    <a:solidFill>
                      <a:srgbClr val="002060"/>
                    </a:solidFill>
                  </a:rPr>
                  <a:t>তরঙ্গদৈর্ঘ্য</a:t>
                </a:r>
                <a:r>
                  <a:rPr lang="en-US" b="1" dirty="0">
                    <a:solidFill>
                      <a:srgbClr val="002060"/>
                    </a:solidFill>
                  </a:rPr>
                  <a:t> (</a:t>
                </a:r>
                <a14:m>
                  <m:oMath xmlns:m="http://schemas.openxmlformats.org/officeDocument/2006/math">
                    <m:r>
                      <a:rPr lang="en-US" sz="44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𝝀</m:t>
                    </m:r>
                  </m:oMath>
                </a14:m>
                <a:r>
                  <a:rPr lang="en-US" b="1" dirty="0">
                    <a:solidFill>
                      <a:srgbClr val="002060"/>
                    </a:solidFill>
                  </a:rPr>
                  <a:t>)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D1F6B2A-C034-1724-221C-2765F3A8590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D05819C-7EC8-1E8E-7364-191179DA11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849" y="430834"/>
            <a:ext cx="4293316" cy="2998166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9BC57B8-9B02-8D1C-D740-B16EB1DBBB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22" y="3512820"/>
            <a:ext cx="11940208" cy="33451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BF1BAFB-35F3-D4A5-8E03-6BEB32E2BBCC}"/>
                  </a:ext>
                </a:extLst>
              </p:cNvPr>
              <p:cNvSpPr txBox="1"/>
              <p:nvPr/>
            </p:nvSpPr>
            <p:spPr>
              <a:xfrm>
                <a:off x="5685183" y="1533762"/>
                <a:ext cx="6241774" cy="2052165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2060"/>
                    </a:solidFill>
                  </a:rPr>
                  <a:t>তরঙ্গদৈর্ঘ্য </a:t>
                </a:r>
                <a:r>
                  <a:rPr lang="en-US" sz="2000" dirty="0" err="1">
                    <a:solidFill>
                      <a:srgbClr val="002060"/>
                    </a:solidFill>
                  </a:rPr>
                  <a:t>কম</a:t>
                </a:r>
                <a:r>
                  <a:rPr lang="en-US" sz="2000" dirty="0">
                    <a:solidFill>
                      <a:srgbClr val="002060"/>
                    </a:solidFill>
                  </a:rPr>
                  <a:t> </a:t>
                </a:r>
                <a:r>
                  <a:rPr lang="en-US" sz="2000" dirty="0" err="1">
                    <a:solidFill>
                      <a:srgbClr val="002060"/>
                    </a:solidFill>
                  </a:rPr>
                  <a:t>হলে</a:t>
                </a:r>
                <a:r>
                  <a:rPr lang="en-US" sz="2000" dirty="0">
                    <a:solidFill>
                      <a:srgbClr val="002060"/>
                    </a:solidFill>
                  </a:rPr>
                  <a:t> </a:t>
                </a:r>
                <a:r>
                  <a:rPr lang="en-US" sz="2000" dirty="0" err="1">
                    <a:solidFill>
                      <a:srgbClr val="002060"/>
                    </a:solidFill>
                  </a:rPr>
                  <a:t>তরঙ্গটি</a:t>
                </a:r>
                <a:r>
                  <a:rPr lang="en-US" sz="2000" dirty="0">
                    <a:solidFill>
                      <a:srgbClr val="002060"/>
                    </a:solidFill>
                  </a:rPr>
                  <a:t> </a:t>
                </a:r>
                <a:r>
                  <a:rPr lang="en-US" sz="2000" dirty="0" err="1">
                    <a:solidFill>
                      <a:srgbClr val="002060"/>
                    </a:solidFill>
                  </a:rPr>
                  <a:t>অনেক</a:t>
                </a:r>
                <a:r>
                  <a:rPr lang="en-US" sz="2000" dirty="0">
                    <a:solidFill>
                      <a:srgbClr val="002060"/>
                    </a:solidFill>
                  </a:rPr>
                  <a:t> </a:t>
                </a:r>
                <a:r>
                  <a:rPr lang="en-US" sz="2000" dirty="0" err="1">
                    <a:solidFill>
                      <a:srgbClr val="002060"/>
                    </a:solidFill>
                  </a:rPr>
                  <a:t>শক্তিশালি</a:t>
                </a:r>
                <a:endParaRPr lang="en-US" sz="2000" dirty="0">
                  <a:solidFill>
                    <a:srgbClr val="002060"/>
                  </a:solidFill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 err="1">
                    <a:solidFill>
                      <a:srgbClr val="002060"/>
                    </a:solidFill>
                  </a:rPr>
                  <a:t>তরঙ্গদৈর্ঘ্য</a:t>
                </a:r>
                <a:r>
                  <a:rPr lang="en-US" sz="2000" dirty="0">
                    <a:solidFill>
                      <a:srgbClr val="002060"/>
                    </a:solidFill>
                  </a:rPr>
                  <a:t> </a:t>
                </a:r>
                <a:r>
                  <a:rPr lang="en-US" sz="2000" dirty="0" err="1">
                    <a:solidFill>
                      <a:srgbClr val="002060"/>
                    </a:solidFill>
                  </a:rPr>
                  <a:t>কম</a:t>
                </a:r>
                <a:r>
                  <a:rPr lang="en-US" sz="2000" dirty="0">
                    <a:solidFill>
                      <a:srgbClr val="002060"/>
                    </a:solidFill>
                  </a:rPr>
                  <a:t> </a:t>
                </a:r>
                <a:r>
                  <a:rPr lang="en-US" sz="2000" dirty="0" err="1">
                    <a:solidFill>
                      <a:srgbClr val="002060"/>
                    </a:solidFill>
                  </a:rPr>
                  <a:t>হলে</a:t>
                </a:r>
                <a:r>
                  <a:rPr lang="en-US" sz="2000" dirty="0">
                    <a:solidFill>
                      <a:srgbClr val="002060"/>
                    </a:solidFill>
                  </a:rPr>
                  <a:t> </a:t>
                </a:r>
                <a:r>
                  <a:rPr lang="en-US" sz="2000" dirty="0" err="1">
                    <a:solidFill>
                      <a:srgbClr val="002060"/>
                    </a:solidFill>
                  </a:rPr>
                  <a:t>কম্পাঙ্ক</a:t>
                </a:r>
                <a:r>
                  <a:rPr lang="en-US" sz="2000" dirty="0">
                    <a:solidFill>
                      <a:srgbClr val="002060"/>
                    </a:solidFill>
                  </a:rPr>
                  <a:t> </a:t>
                </a:r>
                <a:r>
                  <a:rPr lang="en-US" sz="2000" dirty="0" err="1">
                    <a:solidFill>
                      <a:srgbClr val="002060"/>
                    </a:solidFill>
                  </a:rPr>
                  <a:t>বেশি</a:t>
                </a:r>
                <a:r>
                  <a:rPr lang="en-US" sz="2000" dirty="0">
                    <a:solidFill>
                      <a:srgbClr val="002060"/>
                    </a:solidFill>
                  </a:rPr>
                  <a:t> </a:t>
                </a:r>
                <a:r>
                  <a:rPr lang="en-US" sz="2000" dirty="0" err="1">
                    <a:solidFill>
                      <a:srgbClr val="002060"/>
                    </a:solidFill>
                  </a:rPr>
                  <a:t>হয়</a:t>
                </a:r>
                <a:endParaRPr lang="en-US" sz="2000" dirty="0">
                  <a:solidFill>
                    <a:srgbClr val="002060"/>
                  </a:solidFill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 err="1">
                    <a:solidFill>
                      <a:srgbClr val="002060"/>
                    </a:solidFill>
                  </a:rPr>
                  <a:t>তরঙ্গদৈর্ঘ্য</a:t>
                </a:r>
                <a:r>
                  <a:rPr lang="en-US" sz="2000" dirty="0">
                    <a:solidFill>
                      <a:srgbClr val="002060"/>
                    </a:solidFill>
                  </a:rPr>
                  <a:t> </a:t>
                </a:r>
                <a:r>
                  <a:rPr lang="en-US" sz="2000" dirty="0" err="1">
                    <a:solidFill>
                      <a:srgbClr val="002060"/>
                    </a:solidFill>
                  </a:rPr>
                  <a:t>বেশি</a:t>
                </a:r>
                <a:r>
                  <a:rPr lang="en-US" sz="2000" dirty="0">
                    <a:solidFill>
                      <a:srgbClr val="002060"/>
                    </a:solidFill>
                  </a:rPr>
                  <a:t> </a:t>
                </a:r>
                <a:r>
                  <a:rPr lang="en-US" sz="2000" dirty="0" err="1">
                    <a:solidFill>
                      <a:srgbClr val="002060"/>
                    </a:solidFill>
                  </a:rPr>
                  <a:t>হলে</a:t>
                </a:r>
                <a:r>
                  <a:rPr lang="en-US" sz="2000" dirty="0">
                    <a:solidFill>
                      <a:srgbClr val="002060"/>
                    </a:solidFill>
                  </a:rPr>
                  <a:t> </a:t>
                </a:r>
                <a:r>
                  <a:rPr lang="en-US" sz="2000" dirty="0" err="1">
                    <a:solidFill>
                      <a:srgbClr val="002060"/>
                    </a:solidFill>
                  </a:rPr>
                  <a:t>কম্পাঙ্ক</a:t>
                </a:r>
                <a:r>
                  <a:rPr lang="en-US" sz="2000" dirty="0">
                    <a:solidFill>
                      <a:srgbClr val="002060"/>
                    </a:solidFill>
                  </a:rPr>
                  <a:t> </a:t>
                </a:r>
                <a:r>
                  <a:rPr lang="en-US" sz="2000" dirty="0" err="1">
                    <a:solidFill>
                      <a:srgbClr val="002060"/>
                    </a:solidFill>
                  </a:rPr>
                  <a:t>কম</a:t>
                </a:r>
                <a:r>
                  <a:rPr lang="en-US" sz="2000" dirty="0">
                    <a:solidFill>
                      <a:srgbClr val="002060"/>
                    </a:solidFill>
                  </a:rPr>
                  <a:t> </a:t>
                </a:r>
                <a:r>
                  <a:rPr lang="en-US" sz="2000" dirty="0" err="1">
                    <a:solidFill>
                      <a:srgbClr val="002060"/>
                    </a:solidFill>
                  </a:rPr>
                  <a:t>হয়</a:t>
                </a:r>
                <a:r>
                  <a:rPr lang="en-US" sz="2000" dirty="0">
                    <a:solidFill>
                      <a:srgbClr val="002060"/>
                    </a:solidFill>
                  </a:rPr>
                  <a:t>।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 err="1">
                    <a:solidFill>
                      <a:srgbClr val="002060"/>
                    </a:solidFill>
                  </a:rPr>
                  <a:t>অর্থ্যাত</a:t>
                </a:r>
                <a:r>
                  <a:rPr lang="en-US" sz="2000" dirty="0">
                    <a:solidFill>
                      <a:srgbClr val="002060"/>
                    </a:solidFill>
                  </a:rPr>
                  <a:t> </a:t>
                </a:r>
                <a:r>
                  <a:rPr lang="en-US" sz="2000" dirty="0" err="1">
                    <a:solidFill>
                      <a:srgbClr val="002060"/>
                    </a:solidFill>
                  </a:rPr>
                  <a:t>তরঙ্গদৈর্ঘ্য</a:t>
                </a:r>
                <a:r>
                  <a:rPr lang="en-US" sz="2000" dirty="0">
                    <a:solidFill>
                      <a:srgbClr val="002060"/>
                    </a:solidFill>
                  </a:rPr>
                  <a:t> </a:t>
                </a:r>
                <a:r>
                  <a:rPr lang="en-US" sz="2000" dirty="0" err="1">
                    <a:solidFill>
                      <a:srgbClr val="002060"/>
                    </a:solidFill>
                  </a:rPr>
                  <a:t>কম্পাঙ্কের</a:t>
                </a:r>
                <a:r>
                  <a:rPr lang="en-US" sz="2000" dirty="0">
                    <a:solidFill>
                      <a:srgbClr val="002060"/>
                    </a:solidFill>
                  </a:rPr>
                  <a:t> </a:t>
                </a:r>
                <a:r>
                  <a:rPr lang="en-US" sz="2000" dirty="0" err="1">
                    <a:solidFill>
                      <a:srgbClr val="002060"/>
                    </a:solidFill>
                  </a:rPr>
                  <a:t>সাথে</a:t>
                </a:r>
                <a:r>
                  <a:rPr lang="en-US" sz="2000" dirty="0">
                    <a:solidFill>
                      <a:srgbClr val="002060"/>
                    </a:solidFill>
                  </a:rPr>
                  <a:t> </a:t>
                </a:r>
                <a:r>
                  <a:rPr lang="en-US" sz="2000" dirty="0" err="1">
                    <a:solidFill>
                      <a:srgbClr val="002060"/>
                    </a:solidFill>
                  </a:rPr>
                  <a:t>ব্যাস্তানুপাতিক</a:t>
                </a:r>
                <a:r>
                  <a:rPr lang="en-US" sz="2000" dirty="0">
                    <a:solidFill>
                      <a:srgbClr val="002060"/>
                    </a:solidFill>
                  </a:rPr>
                  <a:t> ।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rgbClr val="002060"/>
                  </a:solidFill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হলো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>
                    <a:solidFill>
                      <a:srgbClr val="002060"/>
                    </a:solidFill>
                  </a:rPr>
                  <a:t> </a:t>
                </a:r>
                <a:r>
                  <a:rPr lang="en-US" sz="2000" dirty="0" err="1">
                    <a:solidFill>
                      <a:srgbClr val="002060"/>
                    </a:solidFill>
                  </a:rPr>
                  <a:t>তরঙ্গদৈর্ঘ্য</a:t>
                </a:r>
                <a:r>
                  <a:rPr lang="en-US" sz="2000" dirty="0">
                    <a:solidFill>
                      <a:srgbClr val="002060"/>
                    </a:solidFill>
                  </a:rPr>
                  <a:t> </a:t>
                </a:r>
                <a:r>
                  <a:rPr lang="en-US" sz="2000" dirty="0" err="1">
                    <a:solidFill>
                      <a:srgbClr val="002060"/>
                    </a:solidFill>
                  </a:rPr>
                  <a:t>যার</a:t>
                </a:r>
                <a:r>
                  <a:rPr lang="en-US" sz="2000" dirty="0">
                    <a:solidFill>
                      <a:srgbClr val="002060"/>
                    </a:solidFill>
                  </a:rPr>
                  <a:t> </a:t>
                </a:r>
                <a:r>
                  <a:rPr lang="en-US" sz="2000" dirty="0" err="1">
                    <a:solidFill>
                      <a:srgbClr val="002060"/>
                    </a:solidFill>
                  </a:rPr>
                  <a:t>একক</a:t>
                </a:r>
                <a:r>
                  <a:rPr lang="en-US" sz="2000" dirty="0">
                    <a:solidFill>
                      <a:srgbClr val="002060"/>
                    </a:solidFill>
                  </a:rPr>
                  <a:t> m, cm, A</a:t>
                </a:r>
                <a:r>
                  <a:rPr lang="en-US" sz="2000" baseline="30000" dirty="0">
                    <a:solidFill>
                      <a:srgbClr val="002060"/>
                    </a:solidFill>
                  </a:rPr>
                  <a:t>0</a:t>
                </a:r>
                <a:r>
                  <a:rPr lang="en-US" sz="2000" dirty="0">
                    <a:solidFill>
                      <a:srgbClr val="002060"/>
                    </a:solidFill>
                  </a:rPr>
                  <a:t>, etc.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BF1BAFB-35F3-D4A5-8E03-6BEB32E2BB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5183" y="1533762"/>
                <a:ext cx="6241774" cy="2052165"/>
              </a:xfrm>
              <a:prstGeom prst="rect">
                <a:avLst/>
              </a:prstGeom>
              <a:blipFill>
                <a:blip r:embed="rId5"/>
                <a:stretch>
                  <a:fillRect l="-780" t="-1775" b="-3550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5E59F4E-F36E-52FA-E5EA-88C8495DE2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36AD7-2D77-48DE-8D9D-DA69FA0C157F}" type="slidenum">
              <a:rPr lang="en-US" smtClean="0"/>
              <a:t>4</a:t>
            </a:fld>
            <a:endParaRPr lang="en-US"/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77BA1346-3BB4-AA59-28AE-07CE94D296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72209" y="6356350"/>
            <a:ext cx="9727095" cy="365125"/>
          </a:xfrm>
        </p:spPr>
        <p:txBody>
          <a:bodyPr/>
          <a:lstStyle/>
          <a:p>
            <a:r>
              <a:rPr lang="en-US" sz="1400" dirty="0"/>
              <a:t>Do not share this slide anyone without Permission | only for PSZ DUET admission Online batch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7835149-73E0-D48B-6FB0-352F3704DBEF}"/>
              </a:ext>
            </a:extLst>
          </p:cNvPr>
          <p:cNvSpPr txBox="1"/>
          <p:nvPr/>
        </p:nvSpPr>
        <p:spPr>
          <a:xfrm>
            <a:off x="1814945" y="5389418"/>
            <a:ext cx="1715534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/>
              <a:t>শক্তিশালী</a:t>
            </a:r>
            <a:r>
              <a:rPr lang="en-US" dirty="0"/>
              <a:t> </a:t>
            </a:r>
            <a:r>
              <a:rPr lang="en-US" dirty="0" err="1"/>
              <a:t>তরঙ্গ</a:t>
            </a:r>
            <a:r>
              <a:rPr lang="en-US" dirty="0"/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12E6F7-1A02-7CA9-7D10-F32C6B7A839D}"/>
              </a:ext>
            </a:extLst>
          </p:cNvPr>
          <p:cNvSpPr txBox="1"/>
          <p:nvPr/>
        </p:nvSpPr>
        <p:spPr>
          <a:xfrm>
            <a:off x="7578436" y="5195653"/>
            <a:ext cx="2470548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/>
              <a:t>তুলনামূলক</a:t>
            </a:r>
            <a:r>
              <a:rPr lang="en-US" dirty="0"/>
              <a:t> </a:t>
            </a:r>
            <a:r>
              <a:rPr lang="en-US" dirty="0" err="1"/>
              <a:t>দুর্বল</a:t>
            </a:r>
            <a:r>
              <a:rPr lang="en-US" dirty="0"/>
              <a:t>  </a:t>
            </a:r>
            <a:r>
              <a:rPr lang="en-US" dirty="0" err="1"/>
              <a:t>তরঙ্গ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651180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371707-6894-FA2F-3C63-A27F9C699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কৃষ্ণবস্তু</a:t>
            </a:r>
            <a:r>
              <a:rPr lang="en-US" dirty="0"/>
              <a:t> ( Black Body )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28F31EC-ADA5-5EB1-F5D8-E4A0AA214C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4780" y="2334633"/>
            <a:ext cx="4621847" cy="3859643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187E31F-3214-4BED-07FA-89466A8CEE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859" y="2336008"/>
            <a:ext cx="5188141" cy="385964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78C29A9-2DA4-12F2-A9BE-FB8A87214E9F}"/>
              </a:ext>
            </a:extLst>
          </p:cNvPr>
          <p:cNvSpPr txBox="1"/>
          <p:nvPr/>
        </p:nvSpPr>
        <p:spPr>
          <a:xfrm>
            <a:off x="1669773" y="6308209"/>
            <a:ext cx="8103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002060"/>
                </a:solidFill>
              </a:rPr>
              <a:t>Venta</a:t>
            </a:r>
            <a:r>
              <a:rPr lang="en-US" dirty="0">
                <a:solidFill>
                  <a:srgbClr val="002060"/>
                </a:solidFill>
              </a:rPr>
              <a:t> Black ( </a:t>
            </a:r>
            <a:r>
              <a:rPr lang="en-US" dirty="0" err="1">
                <a:solidFill>
                  <a:srgbClr val="002060"/>
                </a:solidFill>
              </a:rPr>
              <a:t>পৃথিবীর</a:t>
            </a:r>
            <a:r>
              <a:rPr lang="en-US" dirty="0">
                <a:solidFill>
                  <a:srgbClr val="002060"/>
                </a:solidFill>
              </a:rPr>
              <a:t> </a:t>
            </a:r>
            <a:r>
              <a:rPr lang="en-US" dirty="0" err="1">
                <a:solidFill>
                  <a:srgbClr val="002060"/>
                </a:solidFill>
              </a:rPr>
              <a:t>সবথেকে</a:t>
            </a:r>
            <a:r>
              <a:rPr lang="en-US" dirty="0">
                <a:solidFill>
                  <a:srgbClr val="002060"/>
                </a:solidFill>
              </a:rPr>
              <a:t> </a:t>
            </a:r>
            <a:r>
              <a:rPr lang="en-US" dirty="0" err="1">
                <a:solidFill>
                  <a:srgbClr val="002060"/>
                </a:solidFill>
              </a:rPr>
              <a:t>কালো</a:t>
            </a:r>
            <a:r>
              <a:rPr lang="en-US" dirty="0">
                <a:solidFill>
                  <a:srgbClr val="002060"/>
                </a:solidFill>
              </a:rPr>
              <a:t> </a:t>
            </a:r>
            <a:r>
              <a:rPr lang="en-US" dirty="0" err="1">
                <a:solidFill>
                  <a:srgbClr val="002060"/>
                </a:solidFill>
              </a:rPr>
              <a:t>বস্তু</a:t>
            </a:r>
            <a:r>
              <a:rPr lang="en-US" dirty="0">
                <a:solidFill>
                  <a:srgbClr val="002060"/>
                </a:solidFill>
              </a:rPr>
              <a:t> ) </a:t>
            </a:r>
            <a:r>
              <a:rPr lang="en-US" dirty="0" err="1">
                <a:solidFill>
                  <a:srgbClr val="002060"/>
                </a:solidFill>
              </a:rPr>
              <a:t>যা</a:t>
            </a:r>
            <a:r>
              <a:rPr lang="en-US" dirty="0">
                <a:solidFill>
                  <a:srgbClr val="002060"/>
                </a:solidFill>
              </a:rPr>
              <a:t> </a:t>
            </a:r>
            <a:r>
              <a:rPr lang="en-US" dirty="0" err="1">
                <a:solidFill>
                  <a:srgbClr val="002060"/>
                </a:solidFill>
              </a:rPr>
              <a:t>আলোর</a:t>
            </a:r>
            <a:r>
              <a:rPr lang="en-US" dirty="0">
                <a:solidFill>
                  <a:srgbClr val="002060"/>
                </a:solidFill>
              </a:rPr>
              <a:t> </a:t>
            </a:r>
            <a:r>
              <a:rPr lang="en-US" b="0" i="0" dirty="0">
                <a:solidFill>
                  <a:srgbClr val="002060"/>
                </a:solidFill>
                <a:effectLst/>
                <a:latin typeface="arial" panose="020B0604020202020204" pitchFamily="34" charset="0"/>
              </a:rPr>
              <a:t>99.965% </a:t>
            </a:r>
            <a:r>
              <a:rPr lang="en-US" b="0" i="0" dirty="0" err="1">
                <a:solidFill>
                  <a:srgbClr val="002060"/>
                </a:solidFill>
                <a:effectLst/>
                <a:latin typeface="arial" panose="020B0604020202020204" pitchFamily="34" charset="0"/>
              </a:rPr>
              <a:t>শুষে</a:t>
            </a:r>
            <a:r>
              <a:rPr lang="en-US" b="0" i="0" dirty="0">
                <a:solidFill>
                  <a:srgbClr val="00206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rgbClr val="002060"/>
                </a:solidFill>
                <a:effectLst/>
                <a:latin typeface="arial" panose="020B0604020202020204" pitchFamily="34" charset="0"/>
              </a:rPr>
              <a:t>নিতে</a:t>
            </a:r>
            <a:r>
              <a:rPr lang="en-US" b="0" i="0" dirty="0">
                <a:solidFill>
                  <a:srgbClr val="00206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rgbClr val="002060"/>
                </a:solidFill>
                <a:effectLst/>
                <a:latin typeface="arial" panose="020B0604020202020204" pitchFamily="34" charset="0"/>
              </a:rPr>
              <a:t>সক্ষম</a:t>
            </a:r>
            <a:r>
              <a:rPr lang="en-US" b="0" i="0" dirty="0">
                <a:solidFill>
                  <a:srgbClr val="002060"/>
                </a:solidFill>
                <a:effectLst/>
                <a:latin typeface="arial" panose="020B0604020202020204" pitchFamily="34" charset="0"/>
              </a:rPr>
              <a:t> । 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624CAF9-4053-4507-E2EF-8CAD9869054F}"/>
              </a:ext>
            </a:extLst>
          </p:cNvPr>
          <p:cNvSpPr txBox="1"/>
          <p:nvPr/>
        </p:nvSpPr>
        <p:spPr>
          <a:xfrm>
            <a:off x="1669773" y="1393025"/>
            <a:ext cx="100335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>
                <a:solidFill>
                  <a:srgbClr val="FF0000"/>
                </a:solidFill>
              </a:rPr>
              <a:t>যে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 err="1">
                <a:solidFill>
                  <a:srgbClr val="FF0000"/>
                </a:solidFill>
              </a:rPr>
              <a:t>বস্তু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 err="1">
                <a:solidFill>
                  <a:srgbClr val="FF0000"/>
                </a:solidFill>
              </a:rPr>
              <a:t>সব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 err="1">
                <a:solidFill>
                  <a:srgbClr val="FF0000"/>
                </a:solidFill>
              </a:rPr>
              <a:t>ধরনের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 err="1">
                <a:solidFill>
                  <a:srgbClr val="FF0000"/>
                </a:solidFill>
              </a:rPr>
              <a:t>আলো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 err="1">
                <a:solidFill>
                  <a:srgbClr val="FF0000"/>
                </a:solidFill>
              </a:rPr>
              <a:t>শুষে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 err="1">
                <a:solidFill>
                  <a:srgbClr val="FF0000"/>
                </a:solidFill>
              </a:rPr>
              <a:t>নিতে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 err="1">
                <a:solidFill>
                  <a:srgbClr val="FF0000"/>
                </a:solidFill>
              </a:rPr>
              <a:t>পারে</a:t>
            </a:r>
            <a:r>
              <a:rPr lang="en-US" sz="2000" dirty="0">
                <a:solidFill>
                  <a:srgbClr val="FF0000"/>
                </a:solidFill>
              </a:rPr>
              <a:t> , </a:t>
            </a:r>
            <a:r>
              <a:rPr lang="en-US" sz="2000" dirty="0" err="1">
                <a:solidFill>
                  <a:srgbClr val="FF0000"/>
                </a:solidFill>
              </a:rPr>
              <a:t>কোনো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 err="1">
                <a:solidFill>
                  <a:srgbClr val="FF0000"/>
                </a:solidFill>
              </a:rPr>
              <a:t>ধরনের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 err="1">
                <a:solidFill>
                  <a:srgbClr val="FF0000"/>
                </a:solidFill>
              </a:rPr>
              <a:t>আলো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 err="1">
                <a:solidFill>
                  <a:srgbClr val="FF0000"/>
                </a:solidFill>
              </a:rPr>
              <a:t>বিকিরণ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 err="1">
                <a:solidFill>
                  <a:srgbClr val="FF0000"/>
                </a:solidFill>
              </a:rPr>
              <a:t>করেনা</a:t>
            </a:r>
            <a:r>
              <a:rPr lang="en-US" sz="2000" dirty="0">
                <a:solidFill>
                  <a:srgbClr val="FF0000"/>
                </a:solidFill>
              </a:rPr>
              <a:t>। </a:t>
            </a:r>
          </a:p>
          <a:p>
            <a:r>
              <a:rPr lang="en-US" sz="2000" dirty="0" err="1">
                <a:solidFill>
                  <a:srgbClr val="FF0000"/>
                </a:solidFill>
              </a:rPr>
              <a:t>তাকে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 err="1">
                <a:solidFill>
                  <a:srgbClr val="FF0000"/>
                </a:solidFill>
              </a:rPr>
              <a:t>আদর্শ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 err="1">
                <a:solidFill>
                  <a:srgbClr val="FF0000"/>
                </a:solidFill>
              </a:rPr>
              <a:t>কালো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 err="1">
                <a:solidFill>
                  <a:srgbClr val="FF0000"/>
                </a:solidFill>
              </a:rPr>
              <a:t>বস্তু</a:t>
            </a:r>
            <a:r>
              <a:rPr lang="en-US" sz="2000" dirty="0">
                <a:solidFill>
                  <a:srgbClr val="FF0000"/>
                </a:solidFill>
              </a:rPr>
              <a:t>/</a:t>
            </a:r>
            <a:r>
              <a:rPr lang="en-US" sz="2000" dirty="0" err="1">
                <a:solidFill>
                  <a:srgbClr val="FF0000"/>
                </a:solidFill>
              </a:rPr>
              <a:t>কৃষ্ণকায়া</a:t>
            </a:r>
            <a:r>
              <a:rPr lang="en-US" sz="2000" dirty="0">
                <a:solidFill>
                  <a:srgbClr val="FF0000"/>
                </a:solidFill>
              </a:rPr>
              <a:t> / </a:t>
            </a:r>
            <a:r>
              <a:rPr lang="en-US" sz="2000" dirty="0" err="1">
                <a:solidFill>
                  <a:srgbClr val="FF0000"/>
                </a:solidFill>
              </a:rPr>
              <a:t>কৃষ্ণবস্তু</a:t>
            </a:r>
            <a:r>
              <a:rPr lang="en-US" sz="2000" dirty="0">
                <a:solidFill>
                  <a:srgbClr val="FF0000"/>
                </a:solidFill>
              </a:rPr>
              <a:t> / Black body </a:t>
            </a:r>
            <a:r>
              <a:rPr lang="en-US" sz="2000" dirty="0" err="1">
                <a:solidFill>
                  <a:srgbClr val="FF0000"/>
                </a:solidFill>
              </a:rPr>
              <a:t>বলে</a:t>
            </a:r>
            <a:r>
              <a:rPr lang="en-US" sz="2000" dirty="0">
                <a:solidFill>
                  <a:srgbClr val="FF0000"/>
                </a:solidFill>
              </a:rPr>
              <a:t> । </a:t>
            </a:r>
            <a:r>
              <a:rPr lang="en-US" sz="2000" dirty="0" err="1">
                <a:solidFill>
                  <a:srgbClr val="FF0000"/>
                </a:solidFill>
              </a:rPr>
              <a:t>বাস্তবে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 err="1">
                <a:solidFill>
                  <a:srgbClr val="FF0000"/>
                </a:solidFill>
              </a:rPr>
              <a:t>আদর্শ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 err="1">
                <a:solidFill>
                  <a:srgbClr val="FF0000"/>
                </a:solidFill>
              </a:rPr>
              <a:t>কালো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 err="1">
                <a:solidFill>
                  <a:srgbClr val="FF0000"/>
                </a:solidFill>
              </a:rPr>
              <a:t>বস্তু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 err="1">
                <a:solidFill>
                  <a:srgbClr val="FF0000"/>
                </a:solidFill>
              </a:rPr>
              <a:t>নেই</a:t>
            </a:r>
            <a:r>
              <a:rPr lang="en-US" sz="2000" dirty="0">
                <a:solidFill>
                  <a:srgbClr val="FF0000"/>
                </a:solidFill>
              </a:rPr>
              <a:t>। 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E2F37117-2E18-D37D-9AE8-D3DBFD7C03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36AD7-2D77-48DE-8D9D-DA69FA0C157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1678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0651D-4243-DC1B-D03C-FF1E0A3F0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Black body Radiation </a:t>
            </a:r>
            <a:r>
              <a:rPr lang="en-US" sz="4000" dirty="0">
                <a:solidFill>
                  <a:srgbClr val="002060"/>
                </a:solidFill>
              </a:rPr>
              <a:t>(</a:t>
            </a:r>
            <a:r>
              <a:rPr lang="en-US" sz="4000" dirty="0" err="1">
                <a:solidFill>
                  <a:srgbClr val="002060"/>
                </a:solidFill>
              </a:rPr>
              <a:t>কৃষ্ণবস্তুর</a:t>
            </a:r>
            <a:r>
              <a:rPr lang="en-US" sz="4000" dirty="0">
                <a:solidFill>
                  <a:srgbClr val="002060"/>
                </a:solidFill>
              </a:rPr>
              <a:t> </a:t>
            </a:r>
            <a:r>
              <a:rPr lang="en-US" sz="4000" dirty="0" err="1">
                <a:solidFill>
                  <a:srgbClr val="002060"/>
                </a:solidFill>
              </a:rPr>
              <a:t>তাপ</a:t>
            </a:r>
            <a:r>
              <a:rPr lang="en-US" sz="4000" dirty="0">
                <a:solidFill>
                  <a:srgbClr val="002060"/>
                </a:solidFill>
              </a:rPr>
              <a:t> </a:t>
            </a:r>
            <a:r>
              <a:rPr lang="en-US" sz="4000" dirty="0" err="1">
                <a:solidFill>
                  <a:srgbClr val="002060"/>
                </a:solidFill>
              </a:rPr>
              <a:t>বিকিরণ</a:t>
            </a:r>
            <a:r>
              <a:rPr lang="en-US" sz="4000" dirty="0">
                <a:solidFill>
                  <a:srgbClr val="002060"/>
                </a:solidFill>
              </a:rPr>
              <a:t>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187799F-DA3F-023A-D32B-AF20252B95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1410" y="1354352"/>
            <a:ext cx="4730198" cy="4149296"/>
          </a:xfr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2F4454-E078-3529-74F5-406D539EDB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36AD7-2D77-48DE-8D9D-DA69FA0C157F}" type="slidenum">
              <a:rPr lang="en-US" smtClean="0"/>
              <a:t>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0C828C9-7200-EA20-9173-93561BA51C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72209" y="6356350"/>
            <a:ext cx="9727095" cy="365125"/>
          </a:xfrm>
        </p:spPr>
        <p:txBody>
          <a:bodyPr/>
          <a:lstStyle/>
          <a:p>
            <a:r>
              <a:rPr lang="en-US" sz="1400" dirty="0"/>
              <a:t>Do not share this slide anyone without Permission | only for PSZ DUET admission Online batch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044522-D0E0-BD45-14D6-23D35A4FC334}"/>
              </a:ext>
            </a:extLst>
          </p:cNvPr>
          <p:cNvSpPr txBox="1"/>
          <p:nvPr/>
        </p:nvSpPr>
        <p:spPr>
          <a:xfrm>
            <a:off x="623455" y="1586390"/>
            <a:ext cx="1359150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rgbClr val="002060"/>
                </a:solidFill>
              </a:rPr>
              <a:t>যে</a:t>
            </a:r>
            <a:r>
              <a:rPr lang="en-US" sz="2400" dirty="0">
                <a:solidFill>
                  <a:srgbClr val="002060"/>
                </a:solidFill>
              </a:rPr>
              <a:t> </a:t>
            </a:r>
            <a:r>
              <a:rPr lang="en-US" sz="2400" dirty="0" err="1">
                <a:solidFill>
                  <a:srgbClr val="002060"/>
                </a:solidFill>
              </a:rPr>
              <a:t>বস্তু</a:t>
            </a:r>
            <a:r>
              <a:rPr lang="en-US" sz="2400" dirty="0">
                <a:solidFill>
                  <a:srgbClr val="002060"/>
                </a:solidFill>
              </a:rPr>
              <a:t> </a:t>
            </a:r>
            <a:r>
              <a:rPr lang="en-US" sz="2400" dirty="0" err="1">
                <a:solidFill>
                  <a:srgbClr val="002060"/>
                </a:solidFill>
              </a:rPr>
              <a:t>যত</a:t>
            </a:r>
            <a:r>
              <a:rPr lang="en-US" sz="2400" dirty="0">
                <a:solidFill>
                  <a:srgbClr val="002060"/>
                </a:solidFill>
              </a:rPr>
              <a:t> </a:t>
            </a:r>
            <a:r>
              <a:rPr lang="en-US" sz="2400" dirty="0" err="1">
                <a:solidFill>
                  <a:srgbClr val="002060"/>
                </a:solidFill>
              </a:rPr>
              <a:t>বেশি</a:t>
            </a:r>
            <a:r>
              <a:rPr lang="en-US" sz="2400" dirty="0">
                <a:solidFill>
                  <a:srgbClr val="002060"/>
                </a:solidFill>
              </a:rPr>
              <a:t> </a:t>
            </a:r>
            <a:r>
              <a:rPr lang="en-US" sz="2400" dirty="0" err="1">
                <a:solidFill>
                  <a:srgbClr val="002060"/>
                </a:solidFill>
              </a:rPr>
              <a:t>আলো</a:t>
            </a:r>
            <a:r>
              <a:rPr lang="en-US" sz="2400" dirty="0">
                <a:solidFill>
                  <a:srgbClr val="002060"/>
                </a:solidFill>
              </a:rPr>
              <a:t>/</a:t>
            </a:r>
            <a:r>
              <a:rPr lang="en-US" sz="2400" dirty="0" err="1">
                <a:solidFill>
                  <a:srgbClr val="002060"/>
                </a:solidFill>
              </a:rPr>
              <a:t>তাপ</a:t>
            </a:r>
            <a:r>
              <a:rPr lang="en-US" sz="2400" dirty="0">
                <a:solidFill>
                  <a:srgbClr val="002060"/>
                </a:solidFill>
              </a:rPr>
              <a:t> </a:t>
            </a:r>
            <a:r>
              <a:rPr lang="en-US" sz="2400" dirty="0" err="1">
                <a:solidFill>
                  <a:srgbClr val="002060"/>
                </a:solidFill>
              </a:rPr>
              <a:t>শোষণ</a:t>
            </a:r>
            <a:r>
              <a:rPr lang="en-US" sz="2400" dirty="0">
                <a:solidFill>
                  <a:srgbClr val="002060"/>
                </a:solidFill>
              </a:rPr>
              <a:t> </a:t>
            </a:r>
            <a:r>
              <a:rPr lang="en-US" sz="2400" dirty="0" err="1">
                <a:solidFill>
                  <a:srgbClr val="002060"/>
                </a:solidFill>
              </a:rPr>
              <a:t>করতে</a:t>
            </a:r>
            <a:r>
              <a:rPr lang="en-US" sz="2400" dirty="0">
                <a:solidFill>
                  <a:srgbClr val="002060"/>
                </a:solidFill>
              </a:rPr>
              <a:t> </a:t>
            </a:r>
            <a:r>
              <a:rPr lang="en-US" sz="2400" dirty="0" err="1">
                <a:solidFill>
                  <a:srgbClr val="002060"/>
                </a:solidFill>
              </a:rPr>
              <a:t>পারে</a:t>
            </a:r>
            <a:r>
              <a:rPr lang="en-US" sz="2400" dirty="0">
                <a:solidFill>
                  <a:srgbClr val="002060"/>
                </a:solidFill>
              </a:rPr>
              <a:t>,</a:t>
            </a:r>
          </a:p>
          <a:p>
            <a:r>
              <a:rPr lang="en-US" sz="2400" dirty="0" err="1">
                <a:solidFill>
                  <a:srgbClr val="002060"/>
                </a:solidFill>
              </a:rPr>
              <a:t>সে</a:t>
            </a:r>
            <a:r>
              <a:rPr lang="en-US" sz="2400" dirty="0">
                <a:solidFill>
                  <a:srgbClr val="002060"/>
                </a:solidFill>
              </a:rPr>
              <a:t> </a:t>
            </a:r>
            <a:r>
              <a:rPr lang="en-US" sz="2400" dirty="0" err="1">
                <a:solidFill>
                  <a:srgbClr val="002060"/>
                </a:solidFill>
              </a:rPr>
              <a:t>তত</a:t>
            </a:r>
            <a:r>
              <a:rPr lang="en-US" sz="2400" dirty="0">
                <a:solidFill>
                  <a:srgbClr val="002060"/>
                </a:solidFill>
              </a:rPr>
              <a:t> </a:t>
            </a:r>
            <a:r>
              <a:rPr lang="en-US" sz="2400" dirty="0" err="1">
                <a:solidFill>
                  <a:srgbClr val="002060"/>
                </a:solidFill>
              </a:rPr>
              <a:t>বেশি</a:t>
            </a:r>
            <a:r>
              <a:rPr lang="en-US" sz="2400" dirty="0">
                <a:solidFill>
                  <a:srgbClr val="002060"/>
                </a:solidFill>
              </a:rPr>
              <a:t> </a:t>
            </a:r>
            <a:r>
              <a:rPr lang="en-US" sz="2400" dirty="0" err="1">
                <a:solidFill>
                  <a:srgbClr val="002060"/>
                </a:solidFill>
              </a:rPr>
              <a:t>তাপ</a:t>
            </a:r>
            <a:r>
              <a:rPr lang="en-US" sz="2400" dirty="0">
                <a:solidFill>
                  <a:srgbClr val="002060"/>
                </a:solidFill>
              </a:rPr>
              <a:t> </a:t>
            </a:r>
            <a:r>
              <a:rPr lang="en-US" sz="2400" dirty="0" err="1">
                <a:solidFill>
                  <a:srgbClr val="002060"/>
                </a:solidFill>
              </a:rPr>
              <a:t>বিকিরণ</a:t>
            </a:r>
            <a:r>
              <a:rPr lang="en-US" sz="2400" dirty="0">
                <a:solidFill>
                  <a:srgbClr val="002060"/>
                </a:solidFill>
              </a:rPr>
              <a:t> </a:t>
            </a:r>
            <a:r>
              <a:rPr lang="en-US" sz="2400" dirty="0" err="1">
                <a:solidFill>
                  <a:srgbClr val="002060"/>
                </a:solidFill>
              </a:rPr>
              <a:t>করতে</a:t>
            </a:r>
            <a:r>
              <a:rPr lang="en-US" sz="2400" dirty="0">
                <a:solidFill>
                  <a:srgbClr val="002060"/>
                </a:solidFill>
              </a:rPr>
              <a:t> </a:t>
            </a:r>
            <a:r>
              <a:rPr lang="en-US" sz="2400" dirty="0" err="1">
                <a:solidFill>
                  <a:srgbClr val="002060"/>
                </a:solidFill>
              </a:rPr>
              <a:t>পারে</a:t>
            </a:r>
            <a:r>
              <a:rPr lang="en-US" sz="2400" dirty="0">
                <a:solidFill>
                  <a:srgbClr val="002060"/>
                </a:solidFill>
              </a:rPr>
              <a:t>। </a:t>
            </a:r>
          </a:p>
          <a:p>
            <a:endParaRPr lang="en-US" sz="2400" dirty="0"/>
          </a:p>
          <a:p>
            <a:r>
              <a:rPr lang="en-US" sz="2400" dirty="0"/>
              <a:t>ত </a:t>
            </a:r>
            <a:r>
              <a:rPr lang="en-US" sz="2400" dirty="0" err="1"/>
              <a:t>সেই</a:t>
            </a:r>
            <a:r>
              <a:rPr lang="en-US" sz="2400" dirty="0"/>
              <a:t> </a:t>
            </a:r>
            <a:r>
              <a:rPr lang="en-US" sz="2400" dirty="0" err="1"/>
              <a:t>হিসেবে</a:t>
            </a:r>
            <a:r>
              <a:rPr lang="en-US" sz="2400" dirty="0"/>
              <a:t> </a:t>
            </a:r>
            <a:r>
              <a:rPr lang="en-US" sz="2400" dirty="0" err="1"/>
              <a:t>যদি</a:t>
            </a:r>
            <a:r>
              <a:rPr lang="en-US" sz="2400" dirty="0"/>
              <a:t> </a:t>
            </a:r>
            <a:r>
              <a:rPr lang="en-US" sz="2400" dirty="0" err="1"/>
              <a:t>প্রশ্ন</a:t>
            </a:r>
            <a:r>
              <a:rPr lang="en-US" sz="2400" dirty="0"/>
              <a:t> </a:t>
            </a:r>
            <a:r>
              <a:rPr lang="en-US" sz="2400" dirty="0" err="1"/>
              <a:t>করা</a:t>
            </a:r>
            <a:r>
              <a:rPr lang="en-US" sz="2400" dirty="0"/>
              <a:t> </a:t>
            </a:r>
            <a:r>
              <a:rPr lang="en-US" sz="2400" dirty="0" err="1"/>
              <a:t>হয়</a:t>
            </a:r>
            <a:r>
              <a:rPr lang="en-US" sz="2400" dirty="0"/>
              <a:t>, </a:t>
            </a:r>
            <a:r>
              <a:rPr lang="en-US" sz="2400" dirty="0" err="1"/>
              <a:t>সবথেকে</a:t>
            </a:r>
            <a:r>
              <a:rPr lang="en-US" sz="2400" dirty="0"/>
              <a:t> </a:t>
            </a:r>
            <a:r>
              <a:rPr lang="en-US" sz="2400" dirty="0" err="1"/>
              <a:t>বেশি</a:t>
            </a:r>
            <a:r>
              <a:rPr lang="en-US" sz="2400" dirty="0"/>
              <a:t> </a:t>
            </a:r>
          </a:p>
          <a:p>
            <a:r>
              <a:rPr lang="en-US" sz="2400" dirty="0" err="1"/>
              <a:t>তাপ</a:t>
            </a:r>
            <a:r>
              <a:rPr lang="en-US" sz="2400" dirty="0"/>
              <a:t> </a:t>
            </a:r>
            <a:r>
              <a:rPr lang="en-US" sz="2400" dirty="0" err="1"/>
              <a:t>কোন</a:t>
            </a:r>
            <a:r>
              <a:rPr lang="en-US" sz="2400" dirty="0"/>
              <a:t> </a:t>
            </a:r>
            <a:r>
              <a:rPr lang="en-US" sz="2400" dirty="0" err="1"/>
              <a:t>বস্তু</a:t>
            </a:r>
            <a:r>
              <a:rPr lang="en-US" sz="2400" dirty="0"/>
              <a:t> </a:t>
            </a:r>
            <a:r>
              <a:rPr lang="en-US" sz="2400" dirty="0" err="1"/>
              <a:t>বিকিরণ</a:t>
            </a:r>
            <a:r>
              <a:rPr lang="en-US" sz="2400" dirty="0"/>
              <a:t> </a:t>
            </a:r>
            <a:r>
              <a:rPr lang="en-US" sz="2400" dirty="0" err="1"/>
              <a:t>করে</a:t>
            </a:r>
            <a:r>
              <a:rPr lang="en-US" sz="2400" dirty="0"/>
              <a:t>?</a:t>
            </a:r>
          </a:p>
          <a:p>
            <a:r>
              <a:rPr lang="en-US" sz="2400" dirty="0" err="1"/>
              <a:t>উত্তর</a:t>
            </a:r>
            <a:r>
              <a:rPr lang="en-US" sz="2400" dirty="0"/>
              <a:t> </a:t>
            </a:r>
            <a:r>
              <a:rPr lang="en-US" sz="2400" dirty="0" err="1"/>
              <a:t>হবে</a:t>
            </a:r>
            <a:r>
              <a:rPr lang="en-US" sz="2400" dirty="0"/>
              <a:t> </a:t>
            </a:r>
            <a:r>
              <a:rPr lang="en-US" sz="2400" dirty="0" err="1">
                <a:solidFill>
                  <a:srgbClr val="FF0000"/>
                </a:solidFill>
              </a:rPr>
              <a:t>ব্ল্যাক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 err="1">
                <a:solidFill>
                  <a:srgbClr val="FF0000"/>
                </a:solidFill>
              </a:rPr>
              <a:t>হোল</a:t>
            </a:r>
            <a:r>
              <a:rPr lang="en-US" sz="2400" dirty="0">
                <a:solidFill>
                  <a:srgbClr val="FF0000"/>
                </a:solidFill>
              </a:rPr>
              <a:t> ।</a:t>
            </a:r>
          </a:p>
          <a:p>
            <a:endParaRPr lang="en-US" sz="2400" dirty="0">
              <a:solidFill>
                <a:srgbClr val="FF0000"/>
              </a:solidFill>
            </a:endParaRPr>
          </a:p>
          <a:p>
            <a:r>
              <a:rPr lang="en-US" sz="2400" dirty="0" err="1">
                <a:solidFill>
                  <a:srgbClr val="FF0000"/>
                </a:solidFill>
              </a:rPr>
              <a:t>কালো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 err="1">
                <a:solidFill>
                  <a:srgbClr val="FF0000"/>
                </a:solidFill>
              </a:rPr>
              <a:t>বস্তুকে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 err="1">
                <a:solidFill>
                  <a:srgbClr val="FF0000"/>
                </a:solidFill>
              </a:rPr>
              <a:t>তাপ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 err="1">
                <a:solidFill>
                  <a:srgbClr val="FF0000"/>
                </a:solidFill>
              </a:rPr>
              <a:t>দিলে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 err="1">
                <a:solidFill>
                  <a:srgbClr val="FF0000"/>
                </a:solidFill>
              </a:rPr>
              <a:t>সর্বোচ্চ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 err="1">
                <a:solidFill>
                  <a:srgbClr val="FF0000"/>
                </a:solidFill>
              </a:rPr>
              <a:t>পরিমাণ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 err="1">
                <a:solidFill>
                  <a:srgbClr val="FF0000"/>
                </a:solidFill>
              </a:rPr>
              <a:t>শক্তি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br>
              <a:rPr lang="en-US" sz="2400" dirty="0">
                <a:solidFill>
                  <a:srgbClr val="FF0000"/>
                </a:solidFill>
              </a:rPr>
            </a:br>
            <a:r>
              <a:rPr lang="en-US" sz="2400" dirty="0" err="1">
                <a:solidFill>
                  <a:srgbClr val="FF0000"/>
                </a:solidFill>
              </a:rPr>
              <a:t>নির্গত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 err="1">
                <a:solidFill>
                  <a:srgbClr val="FF0000"/>
                </a:solidFill>
              </a:rPr>
              <a:t>বা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 err="1">
                <a:solidFill>
                  <a:srgbClr val="FF0000"/>
                </a:solidFill>
              </a:rPr>
              <a:t>বিকিরিত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 err="1">
                <a:solidFill>
                  <a:srgbClr val="FF0000"/>
                </a:solidFill>
              </a:rPr>
              <a:t>হবে</a:t>
            </a:r>
            <a:r>
              <a:rPr lang="en-US" sz="2400">
                <a:solidFill>
                  <a:srgbClr val="FF0000"/>
                </a:solidFill>
              </a:rPr>
              <a:t>। </a:t>
            </a:r>
            <a:endParaRPr lang="en-US" sz="2400" dirty="0">
              <a:solidFill>
                <a:srgbClr val="FF0000"/>
              </a:solidFill>
            </a:endParaRP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36324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86726">
              <a:srgbClr val="7DAFDE"/>
            </a:gs>
            <a:gs pos="50470">
              <a:srgbClr val="D8E7F5"/>
            </a:gs>
            <a:gs pos="0">
              <a:srgbClr val="7030A0"/>
            </a:gs>
            <a:gs pos="35000">
              <a:schemeClr val="accent5">
                <a:lumMod val="0"/>
                <a:lumOff val="100000"/>
              </a:schemeClr>
            </a:gs>
            <a:gs pos="100000">
              <a:schemeClr val="accent5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48F85B5-2B32-3314-E76D-7895E8D2E744}"/>
              </a:ext>
            </a:extLst>
          </p:cNvPr>
          <p:cNvSpPr txBox="1"/>
          <p:nvPr/>
        </p:nvSpPr>
        <p:spPr>
          <a:xfrm>
            <a:off x="590843" y="703385"/>
            <a:ext cx="1132449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>
                <a:solidFill>
                  <a:srgbClr val="FF0000"/>
                </a:solidFill>
              </a:rPr>
              <a:t>ভীনের</a:t>
            </a:r>
            <a:r>
              <a:rPr lang="en-US" sz="3600" dirty="0">
                <a:solidFill>
                  <a:srgbClr val="FF0000"/>
                </a:solidFill>
              </a:rPr>
              <a:t> </a:t>
            </a:r>
            <a:r>
              <a:rPr lang="en-US" sz="3600" dirty="0" err="1">
                <a:solidFill>
                  <a:srgbClr val="FF0000"/>
                </a:solidFill>
              </a:rPr>
              <a:t>সূত্রঃ</a:t>
            </a:r>
            <a:r>
              <a:rPr lang="en-US" sz="3600" dirty="0">
                <a:solidFill>
                  <a:srgbClr val="FF0000"/>
                </a:solidFill>
              </a:rPr>
              <a:t> </a:t>
            </a:r>
            <a:r>
              <a:rPr lang="en-US" sz="3600" dirty="0" err="1"/>
              <a:t>কোন</a:t>
            </a:r>
            <a:r>
              <a:rPr lang="en-US" sz="3600" dirty="0"/>
              <a:t> </a:t>
            </a:r>
            <a:r>
              <a:rPr lang="en-US" sz="3600" dirty="0" err="1"/>
              <a:t>কৃষ্ণকায়া</a:t>
            </a:r>
            <a:r>
              <a:rPr lang="en-US" sz="3600" dirty="0"/>
              <a:t> </a:t>
            </a:r>
            <a:r>
              <a:rPr lang="en-US" sz="3600" dirty="0" err="1"/>
              <a:t>থেকে</a:t>
            </a:r>
            <a:r>
              <a:rPr lang="en-US" sz="3600" dirty="0"/>
              <a:t> </a:t>
            </a:r>
            <a:r>
              <a:rPr lang="en-US" sz="3600" dirty="0" err="1"/>
              <a:t>যে</a:t>
            </a:r>
            <a:r>
              <a:rPr lang="en-US" sz="3600" dirty="0"/>
              <a:t> </a:t>
            </a:r>
            <a:r>
              <a:rPr lang="en-US" sz="3600" dirty="0" err="1"/>
              <a:t>তরঙ্গদৈর্ঘ্য</a:t>
            </a:r>
            <a:r>
              <a:rPr lang="en-US" sz="3600" dirty="0"/>
              <a:t> </a:t>
            </a:r>
            <a:r>
              <a:rPr lang="en-US" sz="3600" dirty="0" err="1"/>
              <a:t>সর্বোচ্চ</a:t>
            </a:r>
            <a:r>
              <a:rPr lang="en-US" sz="3600" dirty="0"/>
              <a:t> </a:t>
            </a:r>
            <a:r>
              <a:rPr lang="en-US" sz="3600" dirty="0" err="1"/>
              <a:t>পরিমাণ</a:t>
            </a:r>
            <a:r>
              <a:rPr lang="en-US" sz="3600" dirty="0"/>
              <a:t> </a:t>
            </a:r>
            <a:r>
              <a:rPr lang="en-US" sz="3600" dirty="0" err="1"/>
              <a:t>শক্তি</a:t>
            </a:r>
            <a:r>
              <a:rPr lang="en-US" sz="3600" dirty="0"/>
              <a:t> </a:t>
            </a:r>
            <a:r>
              <a:rPr lang="en-US" sz="3600" dirty="0" err="1"/>
              <a:t>বিকীর্ণ</a:t>
            </a:r>
            <a:r>
              <a:rPr lang="en-US" sz="3600" dirty="0"/>
              <a:t> </a:t>
            </a:r>
            <a:r>
              <a:rPr lang="en-US" sz="3600" dirty="0" err="1"/>
              <a:t>হয়</a:t>
            </a:r>
            <a:r>
              <a:rPr lang="en-US" sz="3600" dirty="0"/>
              <a:t> </a:t>
            </a:r>
            <a:r>
              <a:rPr lang="en-US" sz="3600" dirty="0" err="1"/>
              <a:t>তা</a:t>
            </a:r>
            <a:r>
              <a:rPr lang="en-US" sz="3600" dirty="0"/>
              <a:t> </a:t>
            </a:r>
            <a:r>
              <a:rPr lang="en-US" sz="3600" dirty="0" err="1"/>
              <a:t>তার</a:t>
            </a:r>
            <a:r>
              <a:rPr lang="en-US" sz="3600" dirty="0"/>
              <a:t> </a:t>
            </a:r>
            <a:r>
              <a:rPr lang="en-US" sz="3600" dirty="0" err="1"/>
              <a:t>পরম</a:t>
            </a:r>
            <a:r>
              <a:rPr lang="en-US" sz="3600" dirty="0"/>
              <a:t> </a:t>
            </a:r>
            <a:r>
              <a:rPr lang="en-US" sz="3600" dirty="0" err="1"/>
              <a:t>তাপমাত্রার</a:t>
            </a:r>
            <a:r>
              <a:rPr lang="en-US" sz="3600" dirty="0"/>
              <a:t> </a:t>
            </a:r>
            <a:r>
              <a:rPr lang="en-US" sz="3600" dirty="0" err="1"/>
              <a:t>ব্যাস্তানুপাতিক</a:t>
            </a:r>
            <a:r>
              <a:rPr lang="en-US" sz="3600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696E1C-94D3-160A-4A58-DB419163BB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843" y="2457711"/>
            <a:ext cx="6453809" cy="428298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2762A67-937D-E1BF-5F53-AB51C5C7236A}"/>
                  </a:ext>
                </a:extLst>
              </p:cNvPr>
              <p:cNvSpPr txBox="1"/>
              <p:nvPr/>
            </p:nvSpPr>
            <p:spPr>
              <a:xfrm>
                <a:off x="5825452" y="2863204"/>
                <a:ext cx="3037626" cy="1131592"/>
              </a:xfrm>
              <a:prstGeom prst="rect">
                <a:avLst/>
              </a:prstGeom>
              <a:noFill/>
              <a:ln>
                <a:solidFill>
                  <a:srgbClr val="002060"/>
                </a:solidFill>
              </a:ln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2800" dirty="0"/>
                  <a:t> (max)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</m:oMath>
                </a14:m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den>
                    </m:f>
                  </m:oMath>
                </a14:m>
                <a:endParaRPr lang="en-US" sz="2800" dirty="0"/>
              </a:p>
              <a:p>
                <a:r>
                  <a:rPr lang="en-US" sz="2800" dirty="0" err="1"/>
                  <a:t>বা</a:t>
                </a:r>
                <a:r>
                  <a:rPr lang="en-US" sz="2800" dirty="0"/>
                  <a:t> ,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2800" dirty="0"/>
                  <a:t> (max) x T = b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2762A67-937D-E1BF-5F53-AB51C5C723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5452" y="2863204"/>
                <a:ext cx="3037626" cy="1131592"/>
              </a:xfrm>
              <a:prstGeom prst="rect">
                <a:avLst/>
              </a:prstGeom>
              <a:blipFill>
                <a:blip r:embed="rId3"/>
                <a:stretch>
                  <a:fillRect l="-4000" r="-200" b="-14439"/>
                </a:stretch>
              </a:blipFill>
              <a:ln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A8E85DB4-177C-791A-B253-31F159F2F51C}"/>
              </a:ext>
            </a:extLst>
          </p:cNvPr>
          <p:cNvSpPr txBox="1"/>
          <p:nvPr/>
        </p:nvSpPr>
        <p:spPr>
          <a:xfrm>
            <a:off x="9197009" y="3233530"/>
            <a:ext cx="23182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b = 2.9 x 10</a:t>
            </a:r>
            <a:r>
              <a:rPr lang="en-US" sz="2400" baseline="30000" dirty="0">
                <a:solidFill>
                  <a:srgbClr val="FF0000"/>
                </a:solidFill>
              </a:rPr>
              <a:t>-3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 err="1">
                <a:solidFill>
                  <a:srgbClr val="FF0000"/>
                </a:solidFill>
              </a:rPr>
              <a:t>mK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E2E25D7-A800-1CC3-BEB4-01E638BCE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36AD7-2D77-48DE-8D9D-DA69FA0C157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4166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788BBC-4D82-F42B-C052-323CB3DB9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1325563"/>
          </a:xfrm>
        </p:spPr>
        <p:txBody>
          <a:bodyPr>
            <a:noAutofit/>
          </a:bodyPr>
          <a:lstStyle/>
          <a:p>
            <a:r>
              <a:rPr lang="en-US" sz="3200" dirty="0" err="1"/>
              <a:t>কোনো</a:t>
            </a:r>
            <a:r>
              <a:rPr lang="en-US" sz="3200" dirty="0"/>
              <a:t> </a:t>
            </a:r>
            <a:r>
              <a:rPr lang="en-US" sz="3200" dirty="0" err="1"/>
              <a:t>বস্তুকে</a:t>
            </a:r>
            <a:r>
              <a:rPr lang="en-US" sz="3200" dirty="0"/>
              <a:t> </a:t>
            </a:r>
            <a:r>
              <a:rPr lang="en-US" sz="3200" dirty="0" err="1"/>
              <a:t>তাপ</a:t>
            </a:r>
            <a:r>
              <a:rPr lang="en-US" sz="3200" dirty="0"/>
              <a:t> </a:t>
            </a:r>
            <a:r>
              <a:rPr lang="en-US" sz="3200" dirty="0" err="1"/>
              <a:t>প্রয়োগ</a:t>
            </a:r>
            <a:r>
              <a:rPr lang="en-US" sz="3200" dirty="0"/>
              <a:t> </a:t>
            </a:r>
            <a:r>
              <a:rPr lang="en-US" sz="3200" dirty="0" err="1"/>
              <a:t>করলে</a:t>
            </a:r>
            <a:r>
              <a:rPr lang="en-US" sz="3200" dirty="0"/>
              <a:t> </a:t>
            </a:r>
            <a:r>
              <a:rPr lang="en-US" sz="3200" dirty="0" err="1"/>
              <a:t>তা</a:t>
            </a:r>
            <a:r>
              <a:rPr lang="en-US" sz="3200" dirty="0"/>
              <a:t> </a:t>
            </a:r>
            <a:r>
              <a:rPr lang="en-US" sz="3200" dirty="0" err="1"/>
              <a:t>থেকে</a:t>
            </a:r>
            <a:r>
              <a:rPr lang="en-US" sz="3200" dirty="0"/>
              <a:t> </a:t>
            </a:r>
            <a:r>
              <a:rPr lang="en-US" sz="3200" dirty="0" err="1"/>
              <a:t>বিকিরিত</a:t>
            </a:r>
            <a:r>
              <a:rPr lang="en-US" sz="3200" dirty="0"/>
              <a:t> </a:t>
            </a:r>
            <a:r>
              <a:rPr lang="en-US" sz="3200" dirty="0" err="1"/>
              <a:t>তাপের</a:t>
            </a:r>
            <a:r>
              <a:rPr lang="en-US" sz="3200" dirty="0"/>
              <a:t> </a:t>
            </a:r>
            <a:r>
              <a:rPr lang="en-US" sz="3200" dirty="0" err="1"/>
              <a:t>তরঙ্গদৈর্ঘ্য</a:t>
            </a:r>
            <a:r>
              <a:rPr lang="en-US" sz="3200" dirty="0"/>
              <a:t> </a:t>
            </a:r>
            <a:r>
              <a:rPr lang="en-US" sz="3200" dirty="0" err="1"/>
              <a:t>বিভিন্ন</a:t>
            </a:r>
            <a:r>
              <a:rPr lang="en-US" sz="3200" dirty="0"/>
              <a:t> </a:t>
            </a:r>
            <a:r>
              <a:rPr lang="en-US" sz="3200" dirty="0" err="1"/>
              <a:t>হবার</a:t>
            </a:r>
            <a:r>
              <a:rPr lang="en-US" sz="3200" dirty="0"/>
              <a:t> </a:t>
            </a:r>
            <a:r>
              <a:rPr lang="en-US" sz="3200" dirty="0" err="1"/>
              <a:t>কারনে</a:t>
            </a:r>
            <a:r>
              <a:rPr lang="en-US" sz="3200" dirty="0"/>
              <a:t> , </a:t>
            </a:r>
            <a:br>
              <a:rPr lang="en-US" sz="3200" dirty="0"/>
            </a:br>
            <a:r>
              <a:rPr lang="en-US" sz="3200" dirty="0" err="1"/>
              <a:t>অনেক</a:t>
            </a:r>
            <a:r>
              <a:rPr lang="en-US" sz="3200" dirty="0"/>
              <a:t> </a:t>
            </a:r>
            <a:r>
              <a:rPr lang="en-US" sz="3200" dirty="0" err="1"/>
              <a:t>ধরনের</a:t>
            </a:r>
            <a:r>
              <a:rPr lang="en-US" sz="3200" dirty="0"/>
              <a:t> </a:t>
            </a:r>
            <a:r>
              <a:rPr lang="en-US" sz="3200" dirty="0" err="1"/>
              <a:t>রঙ</a:t>
            </a:r>
            <a:r>
              <a:rPr lang="en-US" sz="3200" dirty="0"/>
              <a:t> </a:t>
            </a:r>
            <a:r>
              <a:rPr lang="en-US" sz="3200" dirty="0" err="1"/>
              <a:t>দেখা</a:t>
            </a:r>
            <a:r>
              <a:rPr lang="en-US" sz="3200" dirty="0"/>
              <a:t> </a:t>
            </a:r>
            <a:r>
              <a:rPr lang="en-US" sz="3200" dirty="0" err="1"/>
              <a:t>যায়</a:t>
            </a:r>
            <a:r>
              <a:rPr lang="en-US" sz="3200" dirty="0"/>
              <a:t>। </a:t>
            </a:r>
            <a:br>
              <a:rPr lang="en-US" sz="3200" dirty="0"/>
            </a:br>
            <a:endParaRPr lang="en-US" sz="32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689BFD4-B274-CEFE-C55E-41C722D442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1332" y="2186039"/>
            <a:ext cx="5057729" cy="3247353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579871F-002A-0FFF-5A21-94EBB220BE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939" y="2186039"/>
            <a:ext cx="5807435" cy="3247353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0F94370-094A-C6DC-10F7-0AF1250A9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36AD7-2D77-48DE-8D9D-DA69FA0C157F}" type="slidenum">
              <a:rPr lang="en-US" smtClean="0"/>
              <a:t>8</a:t>
            </a:fld>
            <a:endParaRPr lang="en-US"/>
          </a:p>
        </p:txBody>
      </p:sp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9CAC0114-993E-44E1-7099-87BB007060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72209" y="6356350"/>
            <a:ext cx="9727095" cy="365125"/>
          </a:xfrm>
        </p:spPr>
        <p:txBody>
          <a:bodyPr/>
          <a:lstStyle/>
          <a:p>
            <a:r>
              <a:rPr lang="en-US" sz="1400" dirty="0"/>
              <a:t>Do not share this slide anyone without Permission | only for PSZ DUET admission Online batch </a:t>
            </a:r>
          </a:p>
        </p:txBody>
      </p:sp>
    </p:spTree>
    <p:extLst>
      <p:ext uri="{BB962C8B-B14F-4D97-AF65-F5344CB8AC3E}">
        <p14:creationId xmlns:p14="http://schemas.microsoft.com/office/powerpoint/2010/main" val="41248305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86726">
              <a:srgbClr val="7DAFDE"/>
            </a:gs>
            <a:gs pos="50470">
              <a:srgbClr val="D8E7F5"/>
            </a:gs>
            <a:gs pos="0">
              <a:srgbClr val="7030A0"/>
            </a:gs>
            <a:gs pos="35000">
              <a:schemeClr val="accent5">
                <a:lumMod val="0"/>
                <a:lumOff val="100000"/>
              </a:schemeClr>
            </a:gs>
            <a:gs pos="100000">
              <a:schemeClr val="accent5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48F85B5-2B32-3314-E76D-7895E8D2E744}"/>
              </a:ext>
            </a:extLst>
          </p:cNvPr>
          <p:cNvSpPr txBox="1"/>
          <p:nvPr/>
        </p:nvSpPr>
        <p:spPr>
          <a:xfrm>
            <a:off x="590843" y="703385"/>
            <a:ext cx="113244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/>
              <a:t>ভীনের</a:t>
            </a:r>
            <a:r>
              <a:rPr lang="en-US" sz="2800" b="1" dirty="0"/>
              <a:t> </a:t>
            </a:r>
            <a:r>
              <a:rPr lang="en-US" sz="2800" b="1" dirty="0" err="1"/>
              <a:t>সূত্র</a:t>
            </a:r>
            <a:r>
              <a:rPr lang="en-US" sz="2800" b="1" dirty="0"/>
              <a:t> ও </a:t>
            </a:r>
            <a:r>
              <a:rPr lang="en-US" sz="2800" b="1" dirty="0" err="1"/>
              <a:t>গ্রীন</a:t>
            </a:r>
            <a:r>
              <a:rPr lang="en-US" sz="2800" b="1" dirty="0"/>
              <a:t> </a:t>
            </a:r>
            <a:r>
              <a:rPr lang="en-US" sz="2800" b="1" dirty="0" err="1"/>
              <a:t>হাউস</a:t>
            </a:r>
            <a:r>
              <a:rPr lang="en-US" sz="2800" b="1" dirty="0"/>
              <a:t> </a:t>
            </a:r>
            <a:r>
              <a:rPr lang="en-US" sz="2800" b="1" dirty="0" err="1"/>
              <a:t>ক্রিয়া</a:t>
            </a:r>
            <a:r>
              <a:rPr lang="en-US" sz="2800" b="1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731911D-F546-A87D-181C-860A42A069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9630" y="1662318"/>
            <a:ext cx="7172739" cy="400477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444EAA-7165-A0A9-17CF-9AD6A9C03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36AD7-2D77-48DE-8D9D-DA69FA0C157F}" type="slidenum">
              <a:rPr lang="en-US" smtClean="0"/>
              <a:t>9</a:t>
            </a:fld>
            <a:endParaRPr lang="en-US"/>
          </a:p>
        </p:txBody>
      </p:sp>
      <p:sp>
        <p:nvSpPr>
          <p:cNvPr id="5" name="Footer Placeholder 7">
            <a:extLst>
              <a:ext uri="{FF2B5EF4-FFF2-40B4-BE49-F238E27FC236}">
                <a16:creationId xmlns:a16="http://schemas.microsoft.com/office/drawing/2014/main" id="{E5DFE80A-6B2A-DBD8-1D29-BCD39C7BC1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72209" y="6356350"/>
            <a:ext cx="9727095" cy="365125"/>
          </a:xfrm>
        </p:spPr>
        <p:txBody>
          <a:bodyPr/>
          <a:lstStyle/>
          <a:p>
            <a:r>
              <a:rPr lang="en-US" sz="1400" dirty="0">
                <a:solidFill>
                  <a:srgbClr val="002060"/>
                </a:solidFill>
              </a:rPr>
              <a:t>Do not share this slide anyone without Permission | only for PSZ DUET admission Online batch 2,3 </a:t>
            </a:r>
          </a:p>
        </p:txBody>
      </p:sp>
    </p:spTree>
    <p:extLst>
      <p:ext uri="{BB962C8B-B14F-4D97-AF65-F5344CB8AC3E}">
        <p14:creationId xmlns:p14="http://schemas.microsoft.com/office/powerpoint/2010/main" val="15173604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177</TotalTime>
  <Words>1034</Words>
  <Application>Microsoft Office PowerPoint</Application>
  <PresentationFormat>Widescreen</PresentationFormat>
  <Paragraphs>134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Arial</vt:lpstr>
      <vt:lpstr>Arial</vt:lpstr>
      <vt:lpstr>Calibri</vt:lpstr>
      <vt:lpstr>Calibri Light</vt:lpstr>
      <vt:lpstr>Cambria Math</vt:lpstr>
      <vt:lpstr>Nirmala UI</vt:lpstr>
      <vt:lpstr>Office Theme</vt:lpstr>
      <vt:lpstr>তাপ বিকিরণ  হিট + সাউন্ড ক্লাসের  ধারাবাহিক  পর্ব – ০২   </vt:lpstr>
      <vt:lpstr>Content </vt:lpstr>
      <vt:lpstr>শূন্য মাধ্যমে তাপ তড়িৎচৌম্বক তরঙ্গ আকারে সরলরেখায় চলে । </vt:lpstr>
      <vt:lpstr>           তরঙ্গ ও তরঙ্গদৈর্ঘ্য (λ) </vt:lpstr>
      <vt:lpstr>কৃষ্ণবস্তু ( Black Body ) </vt:lpstr>
      <vt:lpstr>Black body Radiation (কৃষ্ণবস্তুর তাপ বিকিরণ)</vt:lpstr>
      <vt:lpstr>PowerPoint Presentation</vt:lpstr>
      <vt:lpstr>কোনো বস্তুকে তাপ প্রয়োগ করলে তা থেকে বিকিরিত তাপের তরঙ্গদৈর্ঘ্য বিভিন্ন হবার কারনে ,  অনেক ধরনের রঙ দেখা যায়।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তাপ বিকিরণ</dc:title>
  <dc:creator>RT</dc:creator>
  <cp:lastModifiedBy>RT</cp:lastModifiedBy>
  <cp:revision>30</cp:revision>
  <dcterms:created xsi:type="dcterms:W3CDTF">2022-08-12T09:34:57Z</dcterms:created>
  <dcterms:modified xsi:type="dcterms:W3CDTF">2022-10-20T14:28:49Z</dcterms:modified>
</cp:coreProperties>
</file>